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6" r:id="rId5"/>
  </p:sldMasterIdLst>
  <p:notesMasterIdLst>
    <p:notesMasterId r:id="rId13"/>
  </p:notesMasterIdLst>
  <p:handoutMasterIdLst>
    <p:handoutMasterId r:id="rId14"/>
  </p:handoutMasterIdLst>
  <p:sldIdLst>
    <p:sldId id="310" r:id="rId6"/>
    <p:sldId id="304" r:id="rId7"/>
    <p:sldId id="297" r:id="rId8"/>
    <p:sldId id="306" r:id="rId9"/>
    <p:sldId id="307" r:id="rId10"/>
    <p:sldId id="313" r:id="rId11"/>
    <p:sldId id="308" r:id="rId12"/>
  </p:sldIdLst>
  <p:sldSz cx="9144000" cy="6858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y LeFrancoi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C6E5EE"/>
    <a:srgbClr val="00CC00"/>
    <a:srgbClr val="0066CC"/>
    <a:srgbClr val="FF9933"/>
    <a:srgbClr val="CC0000"/>
    <a:srgbClr val="CC33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11" autoAdjust="0"/>
  </p:normalViewPr>
  <p:slideViewPr>
    <p:cSldViewPr>
      <p:cViewPr varScale="1">
        <p:scale>
          <a:sx n="104" d="100"/>
          <a:sy n="104" d="100"/>
        </p:scale>
        <p:origin x="3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92" y="84"/>
      </p:cViewPr>
      <p:guideLst>
        <p:guide orient="horz" pos="2910"/>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akoske" userId="e57aadad-189c-420c-8ce1-c6cc7bccb7d8" providerId="ADAL" clId="{DEF91F1D-5BCE-4425-8954-A09C14B5A55C}"/>
    <pc:docChg chg="delSld modSld">
      <pc:chgData name="Robert Makoske" userId="e57aadad-189c-420c-8ce1-c6cc7bccb7d8" providerId="ADAL" clId="{DEF91F1D-5BCE-4425-8954-A09C14B5A55C}" dt="2023-10-05T20:06:49.206" v="6" actId="47"/>
      <pc:docMkLst>
        <pc:docMk/>
      </pc:docMkLst>
      <pc:sldChg chg="modSp mod">
        <pc:chgData name="Robert Makoske" userId="e57aadad-189c-420c-8ce1-c6cc7bccb7d8" providerId="ADAL" clId="{DEF91F1D-5BCE-4425-8954-A09C14B5A55C}" dt="2023-10-05T20:02:56.140" v="5" actId="20577"/>
        <pc:sldMkLst>
          <pc:docMk/>
          <pc:sldMk cId="0" sldId="306"/>
        </pc:sldMkLst>
        <pc:spChg chg="mod">
          <ac:chgData name="Robert Makoske" userId="e57aadad-189c-420c-8ce1-c6cc7bccb7d8" providerId="ADAL" clId="{DEF91F1D-5BCE-4425-8954-A09C14B5A55C}" dt="2023-10-05T20:02:56.140" v="5" actId="20577"/>
          <ac:spMkLst>
            <pc:docMk/>
            <pc:sldMk cId="0" sldId="306"/>
            <ac:spMk id="6147" creationId="{127DE87A-5CD9-44BB-A534-AF1E8187F2EF}"/>
          </ac:spMkLst>
        </pc:spChg>
      </pc:sldChg>
      <pc:sldChg chg="modSp mod">
        <pc:chgData name="Robert Makoske" userId="e57aadad-189c-420c-8ce1-c6cc7bccb7d8" providerId="ADAL" clId="{DEF91F1D-5BCE-4425-8954-A09C14B5A55C}" dt="2023-10-05T19:50:26.268" v="4" actId="20577"/>
        <pc:sldMkLst>
          <pc:docMk/>
          <pc:sldMk cId="1347518096" sldId="310"/>
        </pc:sldMkLst>
        <pc:spChg chg="mod">
          <ac:chgData name="Robert Makoske" userId="e57aadad-189c-420c-8ce1-c6cc7bccb7d8" providerId="ADAL" clId="{DEF91F1D-5BCE-4425-8954-A09C14B5A55C}" dt="2023-10-05T19:50:26.268" v="4" actId="20577"/>
          <ac:spMkLst>
            <pc:docMk/>
            <pc:sldMk cId="1347518096" sldId="310"/>
            <ac:spMk id="3075" creationId="{A0523A2D-20A7-493C-8935-C65AABC32EDD}"/>
          </ac:spMkLst>
        </pc:spChg>
      </pc:sldChg>
      <pc:sldChg chg="modSp del mod">
        <pc:chgData name="Robert Makoske" userId="e57aadad-189c-420c-8ce1-c6cc7bccb7d8" providerId="ADAL" clId="{DEF91F1D-5BCE-4425-8954-A09C14B5A55C}" dt="2023-10-05T20:06:49.206" v="6" actId="47"/>
        <pc:sldMkLst>
          <pc:docMk/>
          <pc:sldMk cId="1366342714" sldId="312"/>
        </pc:sldMkLst>
        <pc:spChg chg="mod">
          <ac:chgData name="Robert Makoske" userId="e57aadad-189c-420c-8ce1-c6cc7bccb7d8" providerId="ADAL" clId="{DEF91F1D-5BCE-4425-8954-A09C14B5A55C}" dt="2023-10-03T17:00:33.160" v="1" actId="20577"/>
          <ac:spMkLst>
            <pc:docMk/>
            <pc:sldMk cId="1366342714" sldId="312"/>
            <ac:spMk id="7171" creationId="{43A8EE9D-71CB-4A37-A389-9289873209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BF3AA8E-891B-4BBC-A523-234DCB77379D}"/>
              </a:ext>
            </a:extLst>
          </p:cNvPr>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81923" name="Rectangle 3">
            <a:extLst>
              <a:ext uri="{FF2B5EF4-FFF2-40B4-BE49-F238E27FC236}">
                <a16:creationId xmlns:a16="http://schemas.microsoft.com/office/drawing/2014/main" id="{79266A60-F7D1-4884-8E2E-439BECB5ECAB}"/>
              </a:ext>
            </a:extLst>
          </p:cNvPr>
          <p:cNvSpPr>
            <a:spLocks noGrp="1" noChangeArrowheads="1"/>
          </p:cNvSpPr>
          <p:nvPr>
            <p:ph type="dt" sz="quarter" idx="1"/>
          </p:nvPr>
        </p:nvSpPr>
        <p:spPr bwMode="auto">
          <a:xfrm>
            <a:off x="3938588"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81924" name="Rectangle 4">
            <a:extLst>
              <a:ext uri="{FF2B5EF4-FFF2-40B4-BE49-F238E27FC236}">
                <a16:creationId xmlns:a16="http://schemas.microsoft.com/office/drawing/2014/main" id="{F7D91587-77A7-4CBD-A5AD-689C8D9FC240}"/>
              </a:ext>
            </a:extLst>
          </p:cNvPr>
          <p:cNvSpPr>
            <a:spLocks noGrp="1" noChangeArrowheads="1"/>
          </p:cNvSpPr>
          <p:nvPr>
            <p:ph type="ftr" sz="quarter" idx="2"/>
          </p:nvPr>
        </p:nvSpPr>
        <p:spPr bwMode="auto">
          <a:xfrm>
            <a:off x="0" y="8772525"/>
            <a:ext cx="3009900" cy="461963"/>
          </a:xfrm>
          <a:prstGeom prst="rect">
            <a:avLst/>
          </a:prstGeom>
          <a:noFill/>
          <a:ln w="9525">
            <a:noFill/>
            <a:miter lim="800000"/>
            <a:headEnd/>
            <a:tailEnd/>
          </a:ln>
          <a:effectLst/>
        </p:spPr>
        <p:txBody>
          <a:bodyPr vert="horz" wrap="square" lIns="92471" tIns="46236" rIns="92471" bIns="46236"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A787926-4AA4-4EB4-B4EB-A28AE4EBC0E1}"/>
              </a:ext>
            </a:extLst>
          </p:cNvPr>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43011" name="Rectangle 3">
            <a:extLst>
              <a:ext uri="{FF2B5EF4-FFF2-40B4-BE49-F238E27FC236}">
                <a16:creationId xmlns:a16="http://schemas.microsoft.com/office/drawing/2014/main" id="{3F6F8BD5-6F5C-46EB-9261-C899A090CCFE}"/>
              </a:ext>
            </a:extLst>
          </p:cNvPr>
          <p:cNvSpPr>
            <a:spLocks noGrp="1" noChangeArrowheads="1"/>
          </p:cNvSpPr>
          <p:nvPr>
            <p:ph type="dt" idx="1"/>
          </p:nvPr>
        </p:nvSpPr>
        <p:spPr bwMode="auto">
          <a:xfrm>
            <a:off x="3938588"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9220" name="Rectangle 4">
            <a:extLst>
              <a:ext uri="{FF2B5EF4-FFF2-40B4-BE49-F238E27FC236}">
                <a16:creationId xmlns:a16="http://schemas.microsoft.com/office/drawing/2014/main" id="{7497DD87-18E9-C927-980E-CB309FCC829A}"/>
              </a:ext>
            </a:extLst>
          </p:cNvPr>
          <p:cNvSpPr>
            <a:spLocks noGrp="1" noRot="1" noChangeAspect="1" noChangeArrowheads="1" noTextEdit="1"/>
          </p:cNvSpPr>
          <p:nvPr>
            <p:ph type="sldImg" idx="2"/>
          </p:nvPr>
        </p:nvSpPr>
        <p:spPr bwMode="auto">
          <a:xfrm>
            <a:off x="1166813"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05B2E404-0244-41E6-8E86-5AA0641DA434}"/>
              </a:ext>
            </a:extLst>
          </p:cNvPr>
          <p:cNvSpPr>
            <a:spLocks noGrp="1" noChangeArrowheads="1"/>
          </p:cNvSpPr>
          <p:nvPr>
            <p:ph type="body" sz="quarter" idx="3"/>
          </p:nvPr>
        </p:nvSpPr>
        <p:spPr bwMode="auto">
          <a:xfrm>
            <a:off x="695325" y="4386263"/>
            <a:ext cx="5559425" cy="4157662"/>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a:extLst>
              <a:ext uri="{FF2B5EF4-FFF2-40B4-BE49-F238E27FC236}">
                <a16:creationId xmlns:a16="http://schemas.microsoft.com/office/drawing/2014/main" id="{86E0B9FA-E744-4E9D-B4EC-EC3C33DB52CB}"/>
              </a:ext>
            </a:extLst>
          </p:cNvPr>
          <p:cNvSpPr>
            <a:spLocks noGrp="1" noChangeArrowheads="1"/>
          </p:cNvSpPr>
          <p:nvPr>
            <p:ph type="ftr" sz="quarter" idx="4"/>
          </p:nvPr>
        </p:nvSpPr>
        <p:spPr bwMode="auto">
          <a:xfrm>
            <a:off x="0" y="8772525"/>
            <a:ext cx="3009900" cy="461963"/>
          </a:xfrm>
          <a:prstGeom prst="rect">
            <a:avLst/>
          </a:prstGeom>
          <a:noFill/>
          <a:ln w="9525">
            <a:noFill/>
            <a:miter lim="800000"/>
            <a:headEnd/>
            <a:tailEnd/>
          </a:ln>
          <a:effectLst/>
        </p:spPr>
        <p:txBody>
          <a:bodyPr vert="horz" wrap="square" lIns="92471" tIns="46236" rIns="92471" bIns="46236"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43015" name="Rectangle 7">
            <a:extLst>
              <a:ext uri="{FF2B5EF4-FFF2-40B4-BE49-F238E27FC236}">
                <a16:creationId xmlns:a16="http://schemas.microsoft.com/office/drawing/2014/main" id="{F0049DB9-46E9-41B3-987C-94E6A9FC3D60}"/>
              </a:ext>
            </a:extLst>
          </p:cNvPr>
          <p:cNvSpPr>
            <a:spLocks noGrp="1" noChangeArrowheads="1"/>
          </p:cNvSpPr>
          <p:nvPr>
            <p:ph type="sldNum" sz="quarter" idx="5"/>
          </p:nvPr>
        </p:nvSpPr>
        <p:spPr bwMode="auto">
          <a:xfrm>
            <a:off x="3938588" y="8772525"/>
            <a:ext cx="3009900" cy="461963"/>
          </a:xfrm>
          <a:prstGeom prst="rect">
            <a:avLst/>
          </a:prstGeom>
          <a:noFill/>
          <a:ln w="9525">
            <a:noFill/>
            <a:miter lim="800000"/>
            <a:headEnd/>
            <a:tailEnd/>
          </a:ln>
          <a:effectLst/>
        </p:spPr>
        <p:txBody>
          <a:bodyPr vert="horz" wrap="square" lIns="92471" tIns="46236" rIns="92471" bIns="46236" numCol="1" anchor="b" anchorCtr="0" compatLnSpc="1">
            <a:prstTxWarp prst="textNoShape">
              <a:avLst/>
            </a:prstTxWarp>
          </a:bodyPr>
          <a:lstStyle>
            <a:lvl1pPr algn="r" eaLnBrk="1" hangingPunct="1">
              <a:defRPr sz="1200">
                <a:latin typeface="Arial" panose="020B0604020202020204" pitchFamily="34" charset="0"/>
              </a:defRPr>
            </a:lvl1pPr>
          </a:lstStyle>
          <a:p>
            <a:fld id="{5DDA7A21-CB7C-49CE-A135-ACDA71CA8AF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51CACBE-541F-2A8B-D133-E7AB3782BD6F}"/>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7187326-CE9E-B470-1501-50AAB53931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RTPs are state mandated GC </a:t>
            </a:r>
          </a:p>
        </p:txBody>
      </p:sp>
    </p:spTree>
    <p:extLst>
      <p:ext uri="{BB962C8B-B14F-4D97-AF65-F5344CB8AC3E}">
        <p14:creationId xmlns:p14="http://schemas.microsoft.com/office/powerpoint/2010/main" val="348238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51CACBE-541F-2A8B-D133-E7AB3782BD6F}"/>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7187326-CE9E-B470-1501-50AAB53931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RTPs are state mandated GC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A7A21-CB7C-49CE-A135-ACDA71CA8AF9}" type="slidenum">
              <a:rPr lang="en-US" altLang="en-US" smtClean="0"/>
              <a:pPr/>
              <a:t>5</a:t>
            </a:fld>
            <a:endParaRPr lang="en-US" altLang="en-US" dirty="0"/>
          </a:p>
        </p:txBody>
      </p:sp>
    </p:spTree>
    <p:extLst>
      <p:ext uri="{BB962C8B-B14F-4D97-AF65-F5344CB8AC3E}">
        <p14:creationId xmlns:p14="http://schemas.microsoft.com/office/powerpoint/2010/main" val="405348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A7A21-CB7C-49CE-A135-ACDA71CA8AF9}" type="slidenum">
              <a:rPr lang="en-US" altLang="en-US" smtClean="0"/>
              <a:pPr/>
              <a:t>6</a:t>
            </a:fld>
            <a:endParaRPr lang="en-US" altLang="en-US" dirty="0"/>
          </a:p>
        </p:txBody>
      </p:sp>
    </p:spTree>
    <p:extLst>
      <p:ext uri="{BB962C8B-B14F-4D97-AF65-F5344CB8AC3E}">
        <p14:creationId xmlns:p14="http://schemas.microsoft.com/office/powerpoint/2010/main" val="60676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4F90-4F1B-2500-6527-CD8019398EE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18E294-E5E8-252F-EF72-866B2A2103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052ECA-3CD2-FA36-B2D0-5C78CCB95E92}"/>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8D4031F2-90B6-18B2-7810-45EC4D985D76}"/>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1EF231D7-1AE4-494B-4D0B-37029DDB7CCA}"/>
              </a:ext>
            </a:extLst>
          </p:cNvPr>
          <p:cNvSpPr>
            <a:spLocks noGrp="1"/>
          </p:cNvSpPr>
          <p:nvPr>
            <p:ph type="sldNum" sz="quarter" idx="12"/>
          </p:nvPr>
        </p:nvSpPr>
        <p:spPr/>
        <p:txBody>
          <a:bodyPr/>
          <a:lstStyle/>
          <a:p>
            <a:fld id="{52B2A5FC-61B8-4CCF-9687-207D187F5444}" type="slidenum">
              <a:rPr lang="en-US" altLang="en-US" smtClean="0"/>
              <a:pPr/>
              <a:t>‹#›</a:t>
            </a:fld>
            <a:endParaRPr lang="en-US" altLang="en-US" dirty="0"/>
          </a:p>
        </p:txBody>
      </p:sp>
    </p:spTree>
    <p:extLst>
      <p:ext uri="{BB962C8B-B14F-4D97-AF65-F5344CB8AC3E}">
        <p14:creationId xmlns:p14="http://schemas.microsoft.com/office/powerpoint/2010/main" val="52199501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F674-3FBF-4CC8-EE9C-C208142A7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8EDA7-4D68-DB53-8941-5071AAD4D6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FA175-5F5C-2EF1-86E0-6F9F42ACD14A}"/>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EA96A734-F6FD-AA3A-A59E-1E2A48B0A33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9DC0AE4C-C570-E9CA-B3C1-1144FDA219F8}"/>
              </a:ext>
            </a:extLst>
          </p:cNvPr>
          <p:cNvSpPr>
            <a:spLocks noGrp="1"/>
          </p:cNvSpPr>
          <p:nvPr>
            <p:ph type="sldNum" sz="quarter" idx="12"/>
          </p:nvPr>
        </p:nvSpPr>
        <p:spPr/>
        <p:txBody>
          <a:bodyPr/>
          <a:lstStyle/>
          <a:p>
            <a:fld id="{45356FD2-C615-4F7F-9855-259ADE9EE85A}" type="slidenum">
              <a:rPr lang="en-US" altLang="en-US" smtClean="0"/>
              <a:pPr/>
              <a:t>‹#›</a:t>
            </a:fld>
            <a:endParaRPr lang="en-US" altLang="en-US" dirty="0"/>
          </a:p>
        </p:txBody>
      </p:sp>
    </p:spTree>
    <p:extLst>
      <p:ext uri="{BB962C8B-B14F-4D97-AF65-F5344CB8AC3E}">
        <p14:creationId xmlns:p14="http://schemas.microsoft.com/office/powerpoint/2010/main" val="217761875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DE54-57EB-1524-4B2D-8CB947399DF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EE5A80-806A-C666-76C6-E8E615612CB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E27CF-16E7-B6EA-573C-ED2358C1B14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8EC1F6EC-47B2-8E74-C2BD-42986877F53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AC65A888-E11F-425F-64D0-E0312B9F4CB2}"/>
              </a:ext>
            </a:extLst>
          </p:cNvPr>
          <p:cNvSpPr>
            <a:spLocks noGrp="1"/>
          </p:cNvSpPr>
          <p:nvPr>
            <p:ph type="sldNum" sz="quarter" idx="12"/>
          </p:nvPr>
        </p:nvSpPr>
        <p:spPr/>
        <p:txBody>
          <a:bodyPr/>
          <a:lstStyle/>
          <a:p>
            <a:fld id="{100E318A-E9A9-483A-9DB3-404A906B8820}" type="slidenum">
              <a:rPr lang="en-US" altLang="en-US" smtClean="0"/>
              <a:pPr/>
              <a:t>‹#›</a:t>
            </a:fld>
            <a:endParaRPr lang="en-US" altLang="en-US" dirty="0"/>
          </a:p>
        </p:txBody>
      </p:sp>
    </p:spTree>
    <p:extLst>
      <p:ext uri="{BB962C8B-B14F-4D97-AF65-F5344CB8AC3E}">
        <p14:creationId xmlns:p14="http://schemas.microsoft.com/office/powerpoint/2010/main" val="4634711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E2793-42A0-29E7-0A14-3A36D5DF25B2}"/>
              </a:ext>
            </a:extLst>
          </p:cNvPr>
          <p:cNvSpPr>
            <a:spLocks noGrp="1"/>
          </p:cNvSpPr>
          <p:nvPr>
            <p:ph type="dt" sz="half" idx="10"/>
          </p:nvPr>
        </p:nvSpPr>
        <p:spPr>
          <a:xfrm>
            <a:off x="609600" y="6245225"/>
            <a:ext cx="1981200" cy="476250"/>
          </a:xfrm>
        </p:spPr>
        <p:txBody>
          <a:bodyPr/>
          <a:lstStyle>
            <a:lvl1pPr>
              <a:defRPr dirty="0"/>
            </a:lvl1pPr>
          </a:lstStyle>
          <a:p>
            <a:pPr>
              <a:defRPr/>
            </a:pPr>
            <a:endParaRPr lang="en-US" dirty="0"/>
          </a:p>
        </p:txBody>
      </p:sp>
      <p:sp>
        <p:nvSpPr>
          <p:cNvPr id="6" name="Footer Placeholder 5">
            <a:extLst>
              <a:ext uri="{FF2B5EF4-FFF2-40B4-BE49-F238E27FC236}">
                <a16:creationId xmlns:a16="http://schemas.microsoft.com/office/drawing/2014/main" id="{CC77D02C-323F-EB09-E53D-83256DAC6014}"/>
              </a:ext>
            </a:extLst>
          </p:cNvPr>
          <p:cNvSpPr>
            <a:spLocks noGrp="1"/>
          </p:cNvSpPr>
          <p:nvPr>
            <p:ph type="ftr" sz="quarter" idx="11"/>
          </p:nvPr>
        </p:nvSpPr>
        <p:spPr>
          <a:xfrm>
            <a:off x="3124200" y="6245225"/>
            <a:ext cx="2895600" cy="476250"/>
          </a:xfrm>
        </p:spPr>
        <p:txBody>
          <a:bodyPr/>
          <a:lstStyle>
            <a:lvl1pPr>
              <a:defRPr dirty="0"/>
            </a:lvl1pPr>
          </a:lstStyle>
          <a:p>
            <a:pPr>
              <a:defRPr/>
            </a:pPr>
            <a:endParaRPr lang="en-US" dirty="0"/>
          </a:p>
        </p:txBody>
      </p:sp>
      <p:sp>
        <p:nvSpPr>
          <p:cNvPr id="7" name="Slide Number Placeholder 6">
            <a:extLst>
              <a:ext uri="{FF2B5EF4-FFF2-40B4-BE49-F238E27FC236}">
                <a16:creationId xmlns:a16="http://schemas.microsoft.com/office/drawing/2014/main" id="{FD8727EA-980B-DD98-E797-0D8CB26C9A28}"/>
              </a:ext>
            </a:extLst>
          </p:cNvPr>
          <p:cNvSpPr>
            <a:spLocks noGrp="1"/>
          </p:cNvSpPr>
          <p:nvPr>
            <p:ph type="sldNum" sz="quarter" idx="12"/>
          </p:nvPr>
        </p:nvSpPr>
        <p:spPr>
          <a:xfrm>
            <a:off x="6553200" y="6245225"/>
            <a:ext cx="1981200" cy="476250"/>
          </a:xfrm>
        </p:spPr>
        <p:txBody>
          <a:bodyPr/>
          <a:lstStyle>
            <a:lvl1pPr>
              <a:defRPr/>
            </a:lvl1pPr>
          </a:lstStyle>
          <a:p>
            <a:fld id="{785B4B8A-58AD-44B0-BF2E-8D41ED0017AD}" type="slidenum">
              <a:rPr lang="en-US" altLang="en-US"/>
              <a:pPr/>
              <a:t>‹#›</a:t>
            </a:fld>
            <a:endParaRPr lang="en-US" altLang="en-US" dirty="0"/>
          </a:p>
        </p:txBody>
      </p:sp>
    </p:spTree>
    <p:extLst>
      <p:ext uri="{BB962C8B-B14F-4D97-AF65-F5344CB8AC3E}">
        <p14:creationId xmlns:p14="http://schemas.microsoft.com/office/powerpoint/2010/main" val="30900359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31FC-6877-9B4D-51EB-44CF9E9D2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4541C-CBAA-704D-8B15-4E02B5A18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E5E69-D3B7-39A2-8316-45BEF8E604D7}"/>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0290C443-7F6A-7101-9BA8-054D82FFD761}"/>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371F868-E652-AE6C-8A44-11957F160B0E}"/>
              </a:ext>
            </a:extLst>
          </p:cNvPr>
          <p:cNvSpPr>
            <a:spLocks noGrp="1"/>
          </p:cNvSpPr>
          <p:nvPr>
            <p:ph type="sldNum" sz="quarter" idx="12"/>
          </p:nvPr>
        </p:nvSpPr>
        <p:spPr/>
        <p:txBody>
          <a:bodyPr/>
          <a:lstStyle/>
          <a:p>
            <a:fld id="{E7E7430F-924A-4FD3-8EAF-742A123C29F8}" type="slidenum">
              <a:rPr lang="en-US" altLang="en-US" smtClean="0"/>
              <a:pPr/>
              <a:t>‹#›</a:t>
            </a:fld>
            <a:endParaRPr lang="en-US" altLang="en-US" dirty="0"/>
          </a:p>
        </p:txBody>
      </p:sp>
    </p:spTree>
    <p:extLst>
      <p:ext uri="{BB962C8B-B14F-4D97-AF65-F5344CB8AC3E}">
        <p14:creationId xmlns:p14="http://schemas.microsoft.com/office/powerpoint/2010/main" val="42356784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174A-721A-A205-6DDC-8A1EA9301A8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B65F11D-22E0-800A-52B4-C53C171B34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A5FD1-F72F-9F01-4614-2CCE4D0DB6B2}"/>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45F2F909-3E70-78DE-1D49-79B25767FF35}"/>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CEBE6C9-4FEB-6E15-E0FA-61784AECD8C6}"/>
              </a:ext>
            </a:extLst>
          </p:cNvPr>
          <p:cNvSpPr>
            <a:spLocks noGrp="1"/>
          </p:cNvSpPr>
          <p:nvPr>
            <p:ph type="sldNum" sz="quarter" idx="12"/>
          </p:nvPr>
        </p:nvSpPr>
        <p:spPr/>
        <p:txBody>
          <a:bodyPr/>
          <a:lstStyle/>
          <a:p>
            <a:fld id="{D51C39C9-1EF6-4A03-9633-5938D34DF2F1}" type="slidenum">
              <a:rPr lang="en-US" altLang="en-US" smtClean="0"/>
              <a:pPr/>
              <a:t>‹#›</a:t>
            </a:fld>
            <a:endParaRPr lang="en-US" altLang="en-US" dirty="0"/>
          </a:p>
        </p:txBody>
      </p:sp>
    </p:spTree>
    <p:extLst>
      <p:ext uri="{BB962C8B-B14F-4D97-AF65-F5344CB8AC3E}">
        <p14:creationId xmlns:p14="http://schemas.microsoft.com/office/powerpoint/2010/main" val="37094701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F603-FFBD-1ED6-9BFF-0629543351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56AB81F-23BC-BF87-D6F7-C01ADD6646B3}"/>
              </a:ext>
            </a:extLst>
          </p:cNvPr>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F756D05-11A1-AA73-BB8C-05C78736063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F1DEF-1014-74FF-F02E-8E24BBD5F86B}"/>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A1534B2-FDB0-BE62-2BBF-B7A4CE35F1A4}"/>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B767F1F-C562-C721-3BDD-3909FF730E22}"/>
              </a:ext>
            </a:extLst>
          </p:cNvPr>
          <p:cNvSpPr>
            <a:spLocks noGrp="1"/>
          </p:cNvSpPr>
          <p:nvPr>
            <p:ph type="sldNum" sz="quarter" idx="12"/>
          </p:nvPr>
        </p:nvSpPr>
        <p:spPr/>
        <p:txBody>
          <a:bodyPr/>
          <a:lstStyle/>
          <a:p>
            <a:fld id="{7BDEFA66-23F3-4D77-9813-111F77169EFD}" type="slidenum">
              <a:rPr lang="en-US" altLang="en-US" smtClean="0"/>
              <a:pPr/>
              <a:t>‹#›</a:t>
            </a:fld>
            <a:endParaRPr lang="en-US" altLang="en-US" dirty="0"/>
          </a:p>
        </p:txBody>
      </p:sp>
    </p:spTree>
    <p:extLst>
      <p:ext uri="{BB962C8B-B14F-4D97-AF65-F5344CB8AC3E}">
        <p14:creationId xmlns:p14="http://schemas.microsoft.com/office/powerpoint/2010/main" val="23820662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FFCA-0848-C616-6CBC-F3061F63F45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F71A00-3D78-13EB-280F-D0FAA581AFC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45A35-D03D-996C-38A3-06271CB626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E7755C-970A-B80E-CDF1-D06257160B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7B269-7321-5CC5-2621-421EA17DF77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A1FF3F-F402-CB83-8FA9-F0F11284A70A}"/>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4D938709-65FE-682E-DCFA-B5A4FED35741}"/>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B73F7F17-8DBA-013F-226B-790D74E1F051}"/>
              </a:ext>
            </a:extLst>
          </p:cNvPr>
          <p:cNvSpPr>
            <a:spLocks noGrp="1"/>
          </p:cNvSpPr>
          <p:nvPr>
            <p:ph type="sldNum" sz="quarter" idx="12"/>
          </p:nvPr>
        </p:nvSpPr>
        <p:spPr/>
        <p:txBody>
          <a:bodyPr/>
          <a:lstStyle/>
          <a:p>
            <a:fld id="{2BF7446F-266F-48CB-82B8-E94030ED2C9A}" type="slidenum">
              <a:rPr lang="en-US" altLang="en-US" smtClean="0"/>
              <a:pPr/>
              <a:t>‹#›</a:t>
            </a:fld>
            <a:endParaRPr lang="en-US" altLang="en-US" dirty="0"/>
          </a:p>
        </p:txBody>
      </p:sp>
    </p:spTree>
    <p:extLst>
      <p:ext uri="{BB962C8B-B14F-4D97-AF65-F5344CB8AC3E}">
        <p14:creationId xmlns:p14="http://schemas.microsoft.com/office/powerpoint/2010/main" val="33892008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9B52-DEAB-7960-5E9B-327861D28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C7B161-411E-7495-7FFB-7F1E4158CA7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75BB1717-B28C-473D-4BDE-820A47E36457}"/>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E4B16E0-1166-1B5E-2EDA-781198E311D3}"/>
              </a:ext>
            </a:extLst>
          </p:cNvPr>
          <p:cNvSpPr>
            <a:spLocks noGrp="1"/>
          </p:cNvSpPr>
          <p:nvPr>
            <p:ph type="sldNum" sz="quarter" idx="12"/>
          </p:nvPr>
        </p:nvSpPr>
        <p:spPr/>
        <p:txBody>
          <a:bodyPr/>
          <a:lstStyle/>
          <a:p>
            <a:fld id="{5DE23374-B537-497D-8A58-EBEF90D1389A}" type="slidenum">
              <a:rPr lang="en-US" altLang="en-US" smtClean="0"/>
              <a:pPr/>
              <a:t>‹#›</a:t>
            </a:fld>
            <a:endParaRPr lang="en-US" altLang="en-US" dirty="0"/>
          </a:p>
        </p:txBody>
      </p:sp>
    </p:spTree>
    <p:extLst>
      <p:ext uri="{BB962C8B-B14F-4D97-AF65-F5344CB8AC3E}">
        <p14:creationId xmlns:p14="http://schemas.microsoft.com/office/powerpoint/2010/main" val="13804023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600E7-FA58-29AA-84EF-275E91CE85B9}"/>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2986D685-F156-281F-8859-88B55F3542A0}"/>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BAB0897-76DE-0555-D4AE-9E6E23D62E1F}"/>
              </a:ext>
            </a:extLst>
          </p:cNvPr>
          <p:cNvSpPr>
            <a:spLocks noGrp="1"/>
          </p:cNvSpPr>
          <p:nvPr>
            <p:ph type="sldNum" sz="quarter" idx="12"/>
          </p:nvPr>
        </p:nvSpPr>
        <p:spPr/>
        <p:txBody>
          <a:bodyPr/>
          <a:lstStyle/>
          <a:p>
            <a:fld id="{2ECB6F8F-E85F-4DCF-B38E-9B13540E2D13}" type="slidenum">
              <a:rPr lang="en-US" altLang="en-US" smtClean="0"/>
              <a:pPr/>
              <a:t>‹#›</a:t>
            </a:fld>
            <a:endParaRPr lang="en-US" altLang="en-US" dirty="0"/>
          </a:p>
        </p:txBody>
      </p:sp>
    </p:spTree>
    <p:extLst>
      <p:ext uri="{BB962C8B-B14F-4D97-AF65-F5344CB8AC3E}">
        <p14:creationId xmlns:p14="http://schemas.microsoft.com/office/powerpoint/2010/main" val="59147592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B2EB-96B6-A646-0E0C-BC07FCD92D3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A02184-3092-EE4E-283A-628C88118FE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5202D-CFD5-679C-9CCE-A31EAD04F7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617E28-029B-73C8-5EE9-78A4DCD4A55F}"/>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870E8DFA-C967-7CD7-B1FD-D97415736D0A}"/>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7164528F-B980-2F27-6E30-0719EB0D3859}"/>
              </a:ext>
            </a:extLst>
          </p:cNvPr>
          <p:cNvSpPr>
            <a:spLocks noGrp="1"/>
          </p:cNvSpPr>
          <p:nvPr>
            <p:ph type="sldNum" sz="quarter" idx="12"/>
          </p:nvPr>
        </p:nvSpPr>
        <p:spPr/>
        <p:txBody>
          <a:bodyPr/>
          <a:lstStyle/>
          <a:p>
            <a:fld id="{B4ED3D8C-C0DF-4590-832D-BCDAE81A2F43}" type="slidenum">
              <a:rPr lang="en-US" altLang="en-US" smtClean="0"/>
              <a:pPr/>
              <a:t>‹#›</a:t>
            </a:fld>
            <a:endParaRPr lang="en-US" altLang="en-US" dirty="0"/>
          </a:p>
        </p:txBody>
      </p:sp>
    </p:spTree>
    <p:extLst>
      <p:ext uri="{BB962C8B-B14F-4D97-AF65-F5344CB8AC3E}">
        <p14:creationId xmlns:p14="http://schemas.microsoft.com/office/powerpoint/2010/main" val="4505037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34CB-2280-97A7-61F0-2261FD5015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025F1E-A2DC-28FA-2858-C34D23BEFA3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F100F7A-2EF6-776F-4CA1-9266CD03A8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026328-3446-A5FE-D434-D1620A32E46B}"/>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B7A2A1C3-A4FE-953B-86E1-041AE8EEC6E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F2EB2B56-0BAA-62AB-2974-AE7FAF31201F}"/>
              </a:ext>
            </a:extLst>
          </p:cNvPr>
          <p:cNvSpPr>
            <a:spLocks noGrp="1"/>
          </p:cNvSpPr>
          <p:nvPr>
            <p:ph type="sldNum" sz="quarter" idx="12"/>
          </p:nvPr>
        </p:nvSpPr>
        <p:spPr/>
        <p:txBody>
          <a:bodyPr/>
          <a:lstStyle/>
          <a:p>
            <a:fld id="{E0D6E72C-1CC6-459C-9CBF-E1437866D108}" type="slidenum">
              <a:rPr lang="en-US" altLang="en-US" smtClean="0"/>
              <a:pPr/>
              <a:t>‹#›</a:t>
            </a:fld>
            <a:endParaRPr lang="en-US" altLang="en-US" dirty="0"/>
          </a:p>
        </p:txBody>
      </p:sp>
    </p:spTree>
    <p:extLst>
      <p:ext uri="{BB962C8B-B14F-4D97-AF65-F5344CB8AC3E}">
        <p14:creationId xmlns:p14="http://schemas.microsoft.com/office/powerpoint/2010/main" val="22241263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30000"/>
                <a:lumOff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487E2-EC6D-1A42-77D6-F74D5D9D03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5CC64-D2DB-0F97-F950-576B7B5943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12D95-4289-ACEE-F70B-9D361135E2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10C3C912-5DB7-34BE-4669-20E4C5075B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C5E3F984-8ED9-1BF2-A3D6-1801682028F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C65C6D-465B-439C-9310-EC245F7E8E9E}" type="slidenum">
              <a:rPr lang="en-US" altLang="en-US" smtClean="0"/>
              <a:pPr/>
              <a:t>‹#›</a:t>
            </a:fld>
            <a:endParaRPr lang="en-US" altLang="en-US" dirty="0"/>
          </a:p>
        </p:txBody>
      </p:sp>
    </p:spTree>
    <p:extLst>
      <p:ext uri="{BB962C8B-B14F-4D97-AF65-F5344CB8AC3E}">
        <p14:creationId xmlns:p14="http://schemas.microsoft.com/office/powerpoint/2010/main" val="3122773435"/>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6E5E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EC3B096-0525-4873-9771-3A8A75BDCB4C}"/>
              </a:ext>
            </a:extLst>
          </p:cNvPr>
          <p:cNvSpPr>
            <a:spLocks noGrp="1" noChangeArrowheads="1"/>
          </p:cNvSpPr>
          <p:nvPr>
            <p:ph type="title"/>
          </p:nvPr>
        </p:nvSpPr>
        <p:spPr>
          <a:xfrm>
            <a:off x="584200" y="0"/>
            <a:ext cx="8001000" cy="1295425"/>
          </a:xfrm>
        </p:spPr>
        <p:txBody>
          <a:bodyPr>
            <a:noAutofit/>
          </a:bodyPr>
          <a:lstStyle/>
          <a:p>
            <a:pPr algn="ctr" eaLnBrk="1" fontAlgn="auto" hangingPunct="1">
              <a:spcAft>
                <a:spcPts val="0"/>
              </a:spcAft>
              <a:defRPr/>
            </a:pPr>
            <a:r>
              <a:rPr lang="en-US" altLang="en-US" sz="2400" dirty="0">
                <a:latin typeface="+mn-lt"/>
              </a:rPr>
              <a:t>Regional Transportation Plan (RTP) workshop &amp; State Transportation Improvement Program (STIP)</a:t>
            </a:r>
          </a:p>
        </p:txBody>
      </p:sp>
      <p:sp>
        <p:nvSpPr>
          <p:cNvPr id="3075" name="Rectangle 3">
            <a:extLst>
              <a:ext uri="{FF2B5EF4-FFF2-40B4-BE49-F238E27FC236}">
                <a16:creationId xmlns:a16="http://schemas.microsoft.com/office/drawing/2014/main" id="{A0523A2D-20A7-493C-8935-C65AABC32EDD}"/>
              </a:ext>
            </a:extLst>
          </p:cNvPr>
          <p:cNvSpPr>
            <a:spLocks noGrp="1" noChangeArrowheads="1"/>
          </p:cNvSpPr>
          <p:nvPr>
            <p:ph idx="1"/>
          </p:nvPr>
        </p:nvSpPr>
        <p:spPr>
          <a:xfrm>
            <a:off x="381000" y="1484784"/>
            <a:ext cx="8407400" cy="5112567"/>
          </a:xfrm>
        </p:spPr>
        <p:txBody>
          <a:bodyPr>
            <a:normAutofit/>
          </a:bodyPr>
          <a:lstStyle/>
          <a:p>
            <a:pPr marL="0" indent="4763" eaLnBrk="1" fontAlgn="auto" hangingPunct="1">
              <a:spcBef>
                <a:spcPct val="0"/>
              </a:spcBef>
              <a:spcAft>
                <a:spcPts val="0"/>
              </a:spcAft>
              <a:buFont typeface="Wingdings" pitchFamily="2" charset="2"/>
              <a:buNone/>
              <a:defRPr/>
            </a:pPr>
            <a:r>
              <a:rPr lang="en-US" altLang="en-US" b="1" dirty="0"/>
              <a:t>Community outreach / input on</a:t>
            </a:r>
          </a:p>
          <a:p>
            <a:pPr marL="0" indent="4763" eaLnBrk="1" fontAlgn="auto" hangingPunct="1">
              <a:spcBef>
                <a:spcPct val="0"/>
              </a:spcBef>
              <a:spcAft>
                <a:spcPts val="0"/>
              </a:spcAft>
              <a:buFont typeface="Wingdings" pitchFamily="2" charset="2"/>
              <a:buNone/>
              <a:defRPr/>
            </a:pPr>
            <a:endParaRPr lang="en-US" altLang="en-US" sz="2400" dirty="0">
              <a:solidFill>
                <a:srgbClr val="3366CC"/>
              </a:solidFill>
            </a:endParaRPr>
          </a:p>
          <a:p>
            <a:pPr marL="457200" indent="-457200">
              <a:spcBef>
                <a:spcPct val="0"/>
              </a:spcBef>
              <a:buFont typeface="+mj-lt"/>
              <a:buAutoNum type="arabicPeriod"/>
              <a:defRPr/>
            </a:pPr>
            <a:r>
              <a:rPr lang="en-US" altLang="en-US" sz="2400" dirty="0">
                <a:solidFill>
                  <a:srgbClr val="3366CC"/>
                </a:solidFill>
              </a:rPr>
              <a:t>Regional Transportation Plan or RTP which p</a:t>
            </a:r>
            <a:r>
              <a:rPr lang="en-US" sz="2400" dirty="0">
                <a:solidFill>
                  <a:srgbClr val="3366CC"/>
                </a:solidFill>
              </a:rPr>
              <a:t>rovides a vision of Mono County’s regional transportation goals, policies, objectives and strategies for staff and decision makers (Board of Supervisors, Planning Commission, and or Local Transportation Commission).  This is the policy document for transportation which is also the Circulation Element of the General Plan.  </a:t>
            </a:r>
          </a:p>
          <a:p>
            <a:pPr marL="457200" indent="-457200" eaLnBrk="1" fontAlgn="auto" hangingPunct="1">
              <a:spcBef>
                <a:spcPct val="0"/>
              </a:spcBef>
              <a:spcAft>
                <a:spcPts val="0"/>
              </a:spcAft>
              <a:buFont typeface="+mj-lt"/>
              <a:buAutoNum type="arabicPeriod"/>
              <a:defRPr/>
            </a:pPr>
            <a:endParaRPr lang="en-US" altLang="en-US" sz="2400" dirty="0">
              <a:solidFill>
                <a:srgbClr val="3366CC"/>
              </a:solidFill>
            </a:endParaRPr>
          </a:p>
          <a:p>
            <a:pPr marL="457200" indent="-457200" eaLnBrk="1" fontAlgn="auto" hangingPunct="1">
              <a:spcBef>
                <a:spcPct val="0"/>
              </a:spcBef>
              <a:spcAft>
                <a:spcPts val="0"/>
              </a:spcAft>
              <a:buFont typeface="+mj-lt"/>
              <a:buAutoNum type="arabicPeriod"/>
              <a:defRPr/>
            </a:pPr>
            <a:endParaRPr lang="en-US" altLang="en-US" sz="2400" dirty="0">
              <a:solidFill>
                <a:srgbClr val="3366CC"/>
              </a:solidFill>
            </a:endParaRPr>
          </a:p>
          <a:p>
            <a:pPr marL="457200" indent="-457200" eaLnBrk="1" fontAlgn="auto" hangingPunct="1">
              <a:spcBef>
                <a:spcPct val="0"/>
              </a:spcBef>
              <a:spcAft>
                <a:spcPts val="0"/>
              </a:spcAft>
              <a:buFont typeface="+mj-lt"/>
              <a:buAutoNum type="arabicPeriod"/>
              <a:defRPr/>
            </a:pPr>
            <a:r>
              <a:rPr lang="en-US" altLang="en-US" sz="2400" dirty="0">
                <a:solidFill>
                  <a:srgbClr val="3366CC"/>
                </a:solidFill>
              </a:rPr>
              <a:t>State Transportation Improvement Program or STIP is a funding program to help implement and advance goals, policies, objectives, and or strategies of the RTP / Circulation Element.</a:t>
            </a:r>
          </a:p>
          <a:p>
            <a:pPr marL="342900" indent="-342900" eaLnBrk="1" fontAlgn="auto" hangingPunct="1">
              <a:spcBef>
                <a:spcPct val="0"/>
              </a:spcBef>
              <a:spcAft>
                <a:spcPts val="0"/>
              </a:spcAft>
              <a:buFont typeface="+mj-lt"/>
              <a:buAutoNum type="arabicPeriod"/>
              <a:defRPr/>
            </a:pPr>
            <a:endParaRPr lang="en-US" altLang="en-US" sz="2400" dirty="0">
              <a:solidFill>
                <a:schemeClr val="accent6">
                  <a:lumMod val="75000"/>
                </a:schemeClr>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b="1" dirty="0">
              <a:solidFill>
                <a:srgbClr val="0066CC"/>
              </a:solidFill>
            </a:endParaRPr>
          </a:p>
          <a:p>
            <a:pPr marL="0" indent="4763" eaLnBrk="1" fontAlgn="auto" hangingPunct="1">
              <a:spcBef>
                <a:spcPct val="0"/>
              </a:spcBef>
              <a:spcAft>
                <a:spcPts val="0"/>
              </a:spcAft>
              <a:buFont typeface="Wingdings" pitchFamily="2" charset="2"/>
              <a:buNone/>
              <a:defRPr/>
            </a:pPr>
            <a:endParaRPr lang="en-US" altLang="en-US" sz="2100" b="1" dirty="0"/>
          </a:p>
          <a:p>
            <a:pPr marL="0" indent="4763" eaLnBrk="1" fontAlgn="auto" hangingPunct="1">
              <a:spcBef>
                <a:spcPct val="0"/>
              </a:spcBef>
              <a:spcAft>
                <a:spcPts val="0"/>
              </a:spcAft>
              <a:buFont typeface="Wingdings" pitchFamily="2" charset="2"/>
              <a:buNone/>
              <a:defRPr/>
            </a:pPr>
            <a:endParaRPr lang="en-US" altLang="en-US" sz="3400" b="1" dirty="0"/>
          </a:p>
          <a:p>
            <a:pPr marL="0" indent="4763" eaLnBrk="1" fontAlgn="auto" hangingPunct="1">
              <a:spcBef>
                <a:spcPct val="0"/>
              </a:spcBef>
              <a:spcAft>
                <a:spcPts val="0"/>
              </a:spcAft>
              <a:buFont typeface="Wingdings" pitchFamily="2" charset="2"/>
              <a:buNone/>
              <a:defRPr/>
            </a:pPr>
            <a:endParaRPr lang="en-US" altLang="en-US" sz="3400" b="1" dirty="0"/>
          </a:p>
        </p:txBody>
      </p:sp>
    </p:spTree>
    <p:extLst>
      <p:ext uri="{BB962C8B-B14F-4D97-AF65-F5344CB8AC3E}">
        <p14:creationId xmlns:p14="http://schemas.microsoft.com/office/powerpoint/2010/main" val="13475180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6E5E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EC3B096-0525-4873-9771-3A8A75BDCB4C}"/>
              </a:ext>
            </a:extLst>
          </p:cNvPr>
          <p:cNvSpPr>
            <a:spLocks noGrp="1" noChangeArrowheads="1"/>
          </p:cNvSpPr>
          <p:nvPr>
            <p:ph type="title"/>
          </p:nvPr>
        </p:nvSpPr>
        <p:spPr>
          <a:xfrm>
            <a:off x="584200" y="1"/>
            <a:ext cx="8001000" cy="980728"/>
          </a:xfrm>
        </p:spPr>
        <p:txBody>
          <a:bodyPr>
            <a:noAutofit/>
          </a:bodyPr>
          <a:lstStyle/>
          <a:p>
            <a:pPr algn="ctr" eaLnBrk="1" fontAlgn="auto" hangingPunct="1">
              <a:spcAft>
                <a:spcPts val="0"/>
              </a:spcAft>
              <a:defRPr/>
            </a:pPr>
            <a:r>
              <a:rPr lang="en-US" altLang="en-US" sz="2400" dirty="0">
                <a:latin typeface="+mn-lt"/>
              </a:rPr>
              <a:t>Regional Transportation Plan (RTP) / Circulation Element</a:t>
            </a:r>
          </a:p>
        </p:txBody>
      </p:sp>
      <p:sp>
        <p:nvSpPr>
          <p:cNvPr id="3075" name="Rectangle 3">
            <a:extLst>
              <a:ext uri="{FF2B5EF4-FFF2-40B4-BE49-F238E27FC236}">
                <a16:creationId xmlns:a16="http://schemas.microsoft.com/office/drawing/2014/main" id="{A0523A2D-20A7-493C-8935-C65AABC32EDD}"/>
              </a:ext>
            </a:extLst>
          </p:cNvPr>
          <p:cNvSpPr>
            <a:spLocks noGrp="1" noChangeArrowheads="1"/>
          </p:cNvSpPr>
          <p:nvPr>
            <p:ph idx="1"/>
          </p:nvPr>
        </p:nvSpPr>
        <p:spPr>
          <a:xfrm>
            <a:off x="368300" y="1196752"/>
            <a:ext cx="8407400" cy="5328592"/>
          </a:xfrm>
        </p:spPr>
        <p:txBody>
          <a:bodyPr>
            <a:normAutofit/>
          </a:bodyPr>
          <a:lstStyle/>
          <a:p>
            <a:pPr marL="44450" indent="0" eaLnBrk="1" hangingPunct="1">
              <a:buFont typeface="Wingdings 2" panose="05020102010507070707" pitchFamily="18" charset="2"/>
              <a:buNone/>
              <a:defRPr/>
            </a:pPr>
            <a:r>
              <a:rPr lang="en-US" b="1" dirty="0"/>
              <a:t>Overview and Purpose of the Regional Transportation Plan</a:t>
            </a:r>
            <a:endParaRPr lang="en-US" dirty="0"/>
          </a:p>
          <a:p>
            <a:pPr eaLnBrk="1" hangingPunct="1">
              <a:defRPr/>
            </a:pPr>
            <a:r>
              <a:rPr lang="en-US" dirty="0">
                <a:solidFill>
                  <a:srgbClr val="0070C0"/>
                </a:solidFill>
              </a:rPr>
              <a:t>Provide a clear vision of the regional transportation goals, policies, objectives and strategies for the Regional Transportation Planning Agencies (RTPAs)</a:t>
            </a:r>
          </a:p>
          <a:p>
            <a:pPr eaLnBrk="1" hangingPunct="1">
              <a:defRPr/>
            </a:pPr>
            <a:r>
              <a:rPr lang="en-US" dirty="0">
                <a:solidFill>
                  <a:srgbClr val="0070C0"/>
                </a:solidFill>
              </a:rPr>
              <a:t>Provide an assessment of the current modes of transportation and the potential of new travel options within the region.  </a:t>
            </a:r>
          </a:p>
          <a:p>
            <a:pPr eaLnBrk="1" hangingPunct="1">
              <a:defRPr/>
            </a:pPr>
            <a:r>
              <a:rPr lang="en-US" dirty="0">
                <a:solidFill>
                  <a:srgbClr val="0070C0"/>
                </a:solidFill>
              </a:rPr>
              <a:t>Identify and document specific actions necessary to address the region’s mobility and accessibility needs.</a:t>
            </a:r>
          </a:p>
          <a:p>
            <a:pPr eaLnBrk="1" hangingPunct="1">
              <a:defRPr/>
            </a:pPr>
            <a:r>
              <a:rPr lang="en-US" dirty="0">
                <a:solidFill>
                  <a:srgbClr val="0070C0"/>
                </a:solidFill>
              </a:rPr>
              <a:t>For Mono Co, serves two purposes as required by state law – Regional Transportation Planning Agency (RTPA or LTC) and the circulation element of the General Plan – one document for both</a:t>
            </a:r>
          </a:p>
          <a:p>
            <a:pPr eaLnBrk="1" hangingPunct="1">
              <a:defRPr/>
            </a:pPr>
            <a:r>
              <a:rPr lang="en-US" dirty="0">
                <a:solidFill>
                  <a:srgbClr val="0070C0"/>
                </a:solidFill>
              </a:rPr>
              <a:t>RTP is linked with TOML &amp; Mono Co Housing Elements</a:t>
            </a:r>
          </a:p>
          <a:p>
            <a:pPr eaLnBrk="1" hangingPunct="1">
              <a:defRPr/>
            </a:pPr>
            <a:r>
              <a:rPr lang="en-US" dirty="0">
                <a:solidFill>
                  <a:srgbClr val="0070C0"/>
                </a:solidFill>
              </a:rPr>
              <a:t>Reasons for this update are minor changes in RTP guidelines, technical changes to funding tables in the RTP, and adoption of the 2024 STIP</a:t>
            </a: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1700" dirty="0">
              <a:solidFill>
                <a:schemeClr val="accent6">
                  <a:lumMod val="75000"/>
                </a:schemeClr>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b="1" dirty="0">
              <a:solidFill>
                <a:srgbClr val="0066CC"/>
              </a:solidFill>
            </a:endParaRPr>
          </a:p>
          <a:p>
            <a:pPr marL="0" indent="4763" eaLnBrk="1" fontAlgn="auto" hangingPunct="1">
              <a:spcBef>
                <a:spcPct val="0"/>
              </a:spcBef>
              <a:spcAft>
                <a:spcPts val="0"/>
              </a:spcAft>
              <a:buFont typeface="Wingdings" pitchFamily="2" charset="2"/>
              <a:buNone/>
              <a:defRPr/>
            </a:pPr>
            <a:endParaRPr lang="en-US" altLang="en-US" sz="2100" b="1" dirty="0"/>
          </a:p>
          <a:p>
            <a:pPr marL="0" indent="4763" eaLnBrk="1" fontAlgn="auto" hangingPunct="1">
              <a:spcBef>
                <a:spcPct val="0"/>
              </a:spcBef>
              <a:spcAft>
                <a:spcPts val="0"/>
              </a:spcAft>
              <a:buFont typeface="Wingdings" pitchFamily="2" charset="2"/>
              <a:buNone/>
              <a:defRPr/>
            </a:pPr>
            <a:endParaRPr lang="en-US" altLang="en-US" sz="3400" b="1" dirty="0"/>
          </a:p>
          <a:p>
            <a:pPr marL="0" indent="4763" eaLnBrk="1" fontAlgn="auto" hangingPunct="1">
              <a:spcBef>
                <a:spcPct val="0"/>
              </a:spcBef>
              <a:spcAft>
                <a:spcPts val="0"/>
              </a:spcAft>
              <a:buFont typeface="Wingdings" pitchFamily="2" charset="2"/>
              <a:buNone/>
              <a:defRPr/>
            </a:pPr>
            <a:endParaRPr lang="en-US" altLang="en-US" sz="3400" b="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38C1E9B-7867-4E53-AF8F-48EC5CE845EC}"/>
              </a:ext>
            </a:extLst>
          </p:cNvPr>
          <p:cNvSpPr>
            <a:spLocks noGrp="1" noChangeArrowheads="1"/>
          </p:cNvSpPr>
          <p:nvPr>
            <p:ph type="title"/>
          </p:nvPr>
        </p:nvSpPr>
        <p:spPr>
          <a:xfrm>
            <a:off x="574675" y="304800"/>
            <a:ext cx="8001000" cy="820738"/>
          </a:xfrm>
        </p:spPr>
        <p:txBody>
          <a:bodyPr>
            <a:normAutofit/>
          </a:bodyPr>
          <a:lstStyle/>
          <a:p>
            <a:pPr eaLnBrk="1" fontAlgn="auto" hangingPunct="1">
              <a:spcAft>
                <a:spcPts val="0"/>
              </a:spcAft>
              <a:defRPr/>
            </a:pPr>
            <a:r>
              <a:rPr lang="en-US" altLang="en-US" sz="2400" dirty="0">
                <a:latin typeface="+mn-lt"/>
              </a:rPr>
              <a:t>Regional Transportation Plan (RTP) / Circulation Element</a:t>
            </a:r>
          </a:p>
        </p:txBody>
      </p:sp>
      <p:sp>
        <p:nvSpPr>
          <p:cNvPr id="5123" name="Rectangle 3">
            <a:extLst>
              <a:ext uri="{FF2B5EF4-FFF2-40B4-BE49-F238E27FC236}">
                <a16:creationId xmlns:a16="http://schemas.microsoft.com/office/drawing/2014/main" id="{05F4F57B-7A30-48BC-8364-4B2AB6DF6084}"/>
              </a:ext>
            </a:extLst>
          </p:cNvPr>
          <p:cNvSpPr>
            <a:spLocks noGrp="1" noChangeArrowheads="1"/>
          </p:cNvSpPr>
          <p:nvPr>
            <p:ph type="body" sz="half" idx="1"/>
          </p:nvPr>
        </p:nvSpPr>
        <p:spPr>
          <a:xfrm>
            <a:off x="323528" y="1268761"/>
            <a:ext cx="4536504" cy="4751040"/>
          </a:xfrm>
        </p:spPr>
        <p:txBody>
          <a:bodyPr/>
          <a:lstStyle/>
          <a:p>
            <a:pPr marL="0" indent="0" eaLnBrk="1" fontAlgn="auto" hangingPunct="1">
              <a:spcAft>
                <a:spcPts val="0"/>
              </a:spcAft>
              <a:buFont typeface="Wingdings" pitchFamily="2" charset="2"/>
              <a:buNone/>
              <a:defRPr/>
            </a:pPr>
            <a:r>
              <a:rPr lang="en-US" altLang="en-US" sz="2000" b="1" dirty="0"/>
              <a:t>Regional Transportation Plan – Elements</a:t>
            </a:r>
          </a:p>
          <a:p>
            <a:pPr marL="0" indent="0" eaLnBrk="1" fontAlgn="auto" hangingPunct="1">
              <a:spcAft>
                <a:spcPts val="0"/>
              </a:spcAft>
              <a:buFont typeface="Wingdings" pitchFamily="2" charset="2"/>
              <a:buNone/>
              <a:defRPr/>
            </a:pPr>
            <a:endParaRPr lang="en-US" altLang="en-US" sz="1000" b="1" dirty="0"/>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1) Planning Process</a:t>
            </a:r>
            <a:endParaRPr lang="en-US" altLang="en-US" sz="2000" dirty="0">
              <a:solidFill>
                <a:schemeClr val="accent5">
                  <a:lumMod val="75000"/>
                </a:schemeClr>
              </a:solidFill>
            </a:endParaRP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2) Existing Transportation Network</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3) Needs Assessment</a:t>
            </a:r>
            <a:endParaRPr lang="en-US" altLang="en-US" sz="2000" dirty="0">
              <a:solidFill>
                <a:schemeClr val="accent5">
                  <a:lumMod val="75000"/>
                </a:schemeClr>
              </a:solidFill>
            </a:endParaRP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4) Regional Policy Element - focus</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5) Community Policy Element  - focus</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6) Action Element</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7) Financial Element </a:t>
            </a:r>
            <a:endParaRPr lang="en-US" altLang="en-US" sz="2000" dirty="0">
              <a:solidFill>
                <a:schemeClr val="accent5">
                  <a:lumMod val="75000"/>
                </a:schemeClr>
              </a:solidFill>
            </a:endParaRPr>
          </a:p>
        </p:txBody>
      </p:sp>
      <p:pic>
        <p:nvPicPr>
          <p:cNvPr id="13316" name="Content Placeholder 3">
            <a:extLst>
              <a:ext uri="{FF2B5EF4-FFF2-40B4-BE49-F238E27FC236}">
                <a16:creationId xmlns:a16="http://schemas.microsoft.com/office/drawing/2014/main" id="{20CFCCA3-64A5-51D6-9676-DD1974A370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05907" y="1752600"/>
            <a:ext cx="3199361" cy="4267200"/>
          </a:xfr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6731DBF-B262-4B09-ACC5-35A064CF9540}"/>
              </a:ext>
            </a:extLst>
          </p:cNvPr>
          <p:cNvSpPr>
            <a:spLocks noGrp="1" noChangeArrowheads="1"/>
          </p:cNvSpPr>
          <p:nvPr>
            <p:ph type="title"/>
          </p:nvPr>
        </p:nvSpPr>
        <p:spPr>
          <a:xfrm>
            <a:off x="574675" y="304800"/>
            <a:ext cx="8001000" cy="820738"/>
          </a:xfrm>
        </p:spPr>
        <p:txBody>
          <a:bodyPr>
            <a:normAutofit/>
          </a:bodyPr>
          <a:lstStyle/>
          <a:p>
            <a:pPr eaLnBrk="1" fontAlgn="auto" hangingPunct="1">
              <a:spcAft>
                <a:spcPts val="0"/>
              </a:spcAft>
              <a:defRPr/>
            </a:pPr>
            <a:r>
              <a:rPr lang="en-US" altLang="en-US" sz="2400" dirty="0">
                <a:latin typeface="+mn-lt"/>
              </a:rPr>
              <a:t>Regional Transportation Plan (RTP) / Circulation Element</a:t>
            </a:r>
          </a:p>
        </p:txBody>
      </p:sp>
      <p:sp>
        <p:nvSpPr>
          <p:cNvPr id="6147" name="Rectangle 3">
            <a:extLst>
              <a:ext uri="{FF2B5EF4-FFF2-40B4-BE49-F238E27FC236}">
                <a16:creationId xmlns:a16="http://schemas.microsoft.com/office/drawing/2014/main" id="{127DE87A-5CD9-44BB-A534-AF1E8187F2EF}"/>
              </a:ext>
            </a:extLst>
          </p:cNvPr>
          <p:cNvSpPr>
            <a:spLocks noGrp="1" noChangeArrowheads="1"/>
          </p:cNvSpPr>
          <p:nvPr>
            <p:ph idx="1"/>
          </p:nvPr>
        </p:nvSpPr>
        <p:spPr>
          <a:xfrm>
            <a:off x="395536" y="1196752"/>
            <a:ext cx="8280920" cy="5615830"/>
          </a:xfrm>
        </p:spPr>
        <p:txBody>
          <a:bodyPr>
            <a:normAutofit fontScale="25000" lnSpcReduction="20000"/>
          </a:bodyPr>
          <a:lstStyle/>
          <a:p>
            <a:pPr marL="274320" eaLnBrk="1" fontAlgn="auto" hangingPunct="1">
              <a:lnSpc>
                <a:spcPct val="90000"/>
              </a:lnSpc>
              <a:spcAft>
                <a:spcPts val="0"/>
              </a:spcAft>
              <a:buFont typeface="Wingdings" pitchFamily="2" charset="2"/>
              <a:buNone/>
              <a:defRPr/>
            </a:pPr>
            <a:r>
              <a:rPr lang="en-US" altLang="en-US" sz="7400" dirty="0">
                <a:solidFill>
                  <a:srgbClr val="3366CC"/>
                </a:solidFill>
              </a:rPr>
              <a:t>Chapter 4)  Regional Policy Element – Goals, Policies and Objectives for the following areas:</a:t>
            </a:r>
          </a:p>
          <a:p>
            <a:pPr marL="274320" eaLnBrk="1" fontAlgn="auto" hangingPunct="1">
              <a:lnSpc>
                <a:spcPct val="90000"/>
              </a:lnSpc>
              <a:spcAft>
                <a:spcPts val="0"/>
              </a:spcAft>
              <a:buFont typeface="Wingdings" pitchFamily="2" charset="2"/>
              <a:buNone/>
              <a:defRPr/>
            </a:pPr>
            <a:endParaRPr lang="en-US" altLang="en-US" sz="7400" dirty="0"/>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1600" dirty="0"/>
              <a:t>	</a:t>
            </a:r>
            <a:r>
              <a:rPr lang="en-US" altLang="en-US" sz="8000" dirty="0"/>
              <a:t>Land use issues</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Economic factors</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Resource Efficiency	</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Environmental issues</a:t>
            </a:r>
          </a:p>
          <a:p>
            <a:pPr marL="1143000" lvl="1" indent="0" eaLnBrk="1" fontAlgn="auto" hangingPunct="1">
              <a:lnSpc>
                <a:spcPct val="90000"/>
              </a:lnSpc>
              <a:spcBef>
                <a:spcPts val="500"/>
              </a:spcBef>
              <a:spcAft>
                <a:spcPts val="300"/>
              </a:spcAft>
              <a:buFont typeface="Wingdings" panose="05000000000000000000" pitchFamily="2" charset="2"/>
              <a:buNone/>
              <a:defRPr/>
            </a:pPr>
            <a:r>
              <a:rPr lang="en-US" altLang="en-US" sz="8000" dirty="0"/>
              <a:t>Livable communities	</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Operational Improvements</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Non-motorized transportation (ATP)</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Transit</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Parking</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Aviation</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Plan Consistency</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Public Participation </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a:t>
            </a:r>
          </a:p>
          <a:p>
            <a:pPr marL="1143000" lvl="1" indent="0" eaLnBrk="1" fontAlgn="auto" hangingPunct="1">
              <a:lnSpc>
                <a:spcPct val="90000"/>
              </a:lnSpc>
              <a:spcBef>
                <a:spcPts val="500"/>
              </a:spcBef>
              <a:spcAft>
                <a:spcPts val="300"/>
              </a:spcAft>
              <a:buFont typeface="Wingdings" panose="05000000000000000000" pitchFamily="2" charset="2"/>
              <a:buNone/>
              <a:defRPr/>
            </a:pPr>
            <a:r>
              <a:rPr lang="en-US" altLang="en-US" sz="8000" dirty="0"/>
              <a:t>Performance Measures (STIP, Rural Performance Measures, Qualitative vs. Quantitative, Asset Management/SWITRS)</a:t>
            </a:r>
            <a:endParaRPr lang="en-US" altLang="en-US" sz="1800" dirty="0">
              <a:solidFill>
                <a:srgbClr val="00CC00"/>
              </a:solidFill>
            </a:endParaRPr>
          </a:p>
          <a:p>
            <a:pPr marL="962025" lvl="1" indent="-377825" eaLnBrk="1" fontAlgn="auto" hangingPunct="1">
              <a:lnSpc>
                <a:spcPct val="90000"/>
              </a:lnSpc>
              <a:spcAft>
                <a:spcPts val="0"/>
              </a:spcAft>
              <a:buFont typeface="Wingdings" panose="05000000000000000000" pitchFamily="2" charset="2"/>
              <a:buNone/>
              <a:defRPr/>
            </a:pPr>
            <a:endParaRPr lang="en-US" altLang="en-US" dirty="0">
              <a:solidFill>
                <a:srgbClr val="00CC00"/>
              </a:solidFill>
            </a:endParaRPr>
          </a:p>
          <a:p>
            <a:pPr marL="274320" eaLnBrk="1" fontAlgn="auto" hangingPunct="1">
              <a:lnSpc>
                <a:spcPct val="90000"/>
              </a:lnSpc>
              <a:spcAft>
                <a:spcPts val="0"/>
              </a:spcAft>
              <a:defRPr/>
            </a:pPr>
            <a:endParaRPr lang="en-US" altLang="en-US" sz="1800" dirty="0">
              <a:solidFill>
                <a:srgbClr val="00CC00"/>
              </a:solidFill>
            </a:endParaRPr>
          </a:p>
        </p:txBody>
      </p:sp>
      <p:sp>
        <p:nvSpPr>
          <p:cNvPr id="14340" name="Text Box 5">
            <a:extLst>
              <a:ext uri="{FF2B5EF4-FFF2-40B4-BE49-F238E27FC236}">
                <a16:creationId xmlns:a16="http://schemas.microsoft.com/office/drawing/2014/main" id="{BC27D875-A961-52A5-1A4E-B43592A649B7}"/>
              </a:ext>
            </a:extLst>
          </p:cNvPr>
          <p:cNvSpPr txBox="1">
            <a:spLocks noChangeArrowheads="1"/>
          </p:cNvSpPr>
          <p:nvPr/>
        </p:nvSpPr>
        <p:spPr bwMode="auto">
          <a:xfrm>
            <a:off x="1527175" y="708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pic>
        <p:nvPicPr>
          <p:cNvPr id="14341" name="Picture 1">
            <a:extLst>
              <a:ext uri="{FF2B5EF4-FFF2-40B4-BE49-F238E27FC236}">
                <a16:creationId xmlns:a16="http://schemas.microsoft.com/office/drawing/2014/main" id="{888CE092-36A6-4FFD-484C-4D60E11094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241450"/>
            <a:ext cx="3168502" cy="237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6AE1FD-2C2B-4D04-816C-C16C0F1C5726}"/>
              </a:ext>
            </a:extLst>
          </p:cNvPr>
          <p:cNvSpPr>
            <a:spLocks noGrp="1" noChangeArrowheads="1"/>
          </p:cNvSpPr>
          <p:nvPr>
            <p:ph type="title"/>
          </p:nvPr>
        </p:nvSpPr>
        <p:spPr>
          <a:xfrm>
            <a:off x="571500" y="116632"/>
            <a:ext cx="8001000" cy="408867"/>
          </a:xfrm>
        </p:spPr>
        <p:txBody>
          <a:bodyPr>
            <a:normAutofit fontScale="90000"/>
          </a:bodyPr>
          <a:lstStyle/>
          <a:p>
            <a:pPr algn="ctr" eaLnBrk="1" fontAlgn="auto" hangingPunct="1">
              <a:spcAft>
                <a:spcPts val="0"/>
              </a:spcAft>
              <a:defRPr/>
            </a:pPr>
            <a:r>
              <a:rPr lang="en-US" altLang="en-US" sz="2400" dirty="0">
                <a:latin typeface="+mn-lt"/>
              </a:rPr>
              <a:t>Regional Transportation Plan (RTP) / Circulation Element</a:t>
            </a:r>
          </a:p>
        </p:txBody>
      </p:sp>
      <p:sp>
        <p:nvSpPr>
          <p:cNvPr id="7171" name="Rectangle 3">
            <a:extLst>
              <a:ext uri="{FF2B5EF4-FFF2-40B4-BE49-F238E27FC236}">
                <a16:creationId xmlns:a16="http://schemas.microsoft.com/office/drawing/2014/main" id="{43A8EE9D-71CB-4A37-A389-9289873209A2}"/>
              </a:ext>
            </a:extLst>
          </p:cNvPr>
          <p:cNvSpPr>
            <a:spLocks noGrp="1" noChangeArrowheads="1"/>
          </p:cNvSpPr>
          <p:nvPr>
            <p:ph idx="1"/>
          </p:nvPr>
        </p:nvSpPr>
        <p:spPr>
          <a:xfrm>
            <a:off x="33714" y="1052736"/>
            <a:ext cx="9144000" cy="5220518"/>
          </a:xfrm>
        </p:spPr>
        <p:txBody>
          <a:bodyPr>
            <a:noAutofit/>
          </a:bodyPr>
          <a:lstStyle/>
          <a:p>
            <a:pPr marL="0" marR="0" indent="0">
              <a:lnSpc>
                <a:spcPct val="170000"/>
              </a:lnSpc>
              <a:spcBef>
                <a:spcPts val="0"/>
              </a:spcBef>
              <a:spcAft>
                <a:spcPts val="0"/>
              </a:spcAft>
              <a:buNone/>
            </a:pPr>
            <a:r>
              <a:rPr lang="en-US" altLang="en-US" sz="1400" b="1" dirty="0">
                <a:solidFill>
                  <a:srgbClr val="3366CC"/>
                </a:solidFill>
              </a:rPr>
              <a:t>Community Policies - Antelope Valley</a:t>
            </a:r>
          </a:p>
          <a:p>
            <a:pPr marL="0" marR="0" indent="0">
              <a:lnSpc>
                <a:spcPct val="170000"/>
              </a:lnSpc>
              <a:spcBef>
                <a:spcPts val="0"/>
              </a:spcBef>
              <a:spcAft>
                <a:spcPts val="0"/>
              </a:spcAft>
              <a:buNone/>
            </a:pPr>
            <a:endParaRPr lang="en-US" sz="5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r>
              <a:rPr lang="en-US" sz="1400" b="1" dirty="0">
                <a:solidFill>
                  <a:srgbClr val="C00000"/>
                </a:solidFill>
                <a:effectLst/>
                <a:latin typeface="Trebuchet MS" panose="020B0603020202020204" pitchFamily="34" charset="0"/>
                <a:ea typeface="Calibri" panose="020F0502020204030204" pitchFamily="34" charset="0"/>
                <a:cs typeface="Calibri" panose="020F0502020204030204" pitchFamily="34" charset="0"/>
              </a:rPr>
              <a:t>Goal: </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To </a:t>
            </a: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provide and maintain an orderly, safe, and efficient transportation system that preserves the rural character of the Antelope Valley.</a:t>
            </a:r>
            <a:endPar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endParaRPr lang="en-US" sz="7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a:lnSpc>
                <a:spcPct val="170000"/>
              </a:lnSpc>
              <a:spcBef>
                <a:spcPts val="0"/>
              </a:spcBef>
              <a:spcAft>
                <a:spcPts val="0"/>
              </a:spcAft>
            </a:pPr>
            <a:r>
              <a:rPr lang="en-US" sz="1100" b="1"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Objective 18.A. </a:t>
            </a:r>
            <a:r>
              <a:rPr lang="en-US" sz="1100"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Retain the existing scenic qualities of US 395 in the Antelope Valley.</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Policy 18.A.1.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Ensure that future highway improvements in the Antelope Valley protect the scenic qualities in the area.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Policy 18.A.2.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Consider additional landscaping along US 395 in appropriate areas.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Policy 18.A.3.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Support preservation of the existing heritage trees along US 395 in a manner that ensures roadway safety. </a:t>
            </a:r>
          </a:p>
          <a:p>
            <a:pPr marL="0" marR="0" indent="0">
              <a:lnSpc>
                <a:spcPct val="170000"/>
              </a:lnSpc>
              <a:spcBef>
                <a:spcPts val="0"/>
              </a:spcBef>
              <a:spcAft>
                <a:spcPts val="0"/>
              </a:spcAft>
              <a:buNone/>
            </a:pPr>
            <a:endParaRPr lang="en-US" sz="7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a:lnSpc>
                <a:spcPct val="170000"/>
              </a:lnSpc>
              <a:spcBef>
                <a:spcPts val="0"/>
              </a:spcBef>
              <a:spcAft>
                <a:spcPts val="0"/>
              </a:spcAft>
            </a:pPr>
            <a:r>
              <a:rPr lang="en-US" sz="1100" b="1"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Objective18. B. </a:t>
            </a:r>
            <a:r>
              <a:rPr lang="en-US" sz="1100"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Support safety improvements to the existing circulation system in the Valley.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Policy 18.B.1.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Support operational improvements to the existing two-lane US 395.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18.B.1.a.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Promote shoulder widening along US 395 to allow for bike, pedestrian, and equestrian use.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18.B.1.b.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Promote the installation of turn lanes on US 395 as needed.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18.B.1.c.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Consider improvements to reduce deer collisions in the Valley as needed.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18.B.1.d.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Study potential operational and safety improvements at the intersection of Eastside Lane and US 395.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18 B.1.e</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Promote traffic calming and safety improvements through Main Street/US 395 in the communities of Coleville / Walker.</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6AE1FD-2C2B-4D04-816C-C16C0F1C5726}"/>
              </a:ext>
            </a:extLst>
          </p:cNvPr>
          <p:cNvSpPr>
            <a:spLocks noGrp="1" noChangeArrowheads="1"/>
          </p:cNvSpPr>
          <p:nvPr>
            <p:ph type="title"/>
          </p:nvPr>
        </p:nvSpPr>
        <p:spPr>
          <a:xfrm>
            <a:off x="571500" y="116632"/>
            <a:ext cx="8001000" cy="408867"/>
          </a:xfrm>
        </p:spPr>
        <p:txBody>
          <a:bodyPr>
            <a:normAutofit fontScale="90000"/>
          </a:bodyPr>
          <a:lstStyle/>
          <a:p>
            <a:pPr algn="ctr" eaLnBrk="1" fontAlgn="auto" hangingPunct="1">
              <a:spcAft>
                <a:spcPts val="0"/>
              </a:spcAft>
              <a:defRPr/>
            </a:pPr>
            <a:r>
              <a:rPr lang="en-US" altLang="en-US" sz="2400" dirty="0">
                <a:latin typeface="+mn-lt"/>
              </a:rPr>
              <a:t>Regional Transportation Plan (RTP) / Circulation Element</a:t>
            </a:r>
          </a:p>
        </p:txBody>
      </p:sp>
      <p:sp>
        <p:nvSpPr>
          <p:cNvPr id="7171" name="Rectangle 3">
            <a:extLst>
              <a:ext uri="{FF2B5EF4-FFF2-40B4-BE49-F238E27FC236}">
                <a16:creationId xmlns:a16="http://schemas.microsoft.com/office/drawing/2014/main" id="{43A8EE9D-71CB-4A37-A389-9289873209A2}"/>
              </a:ext>
            </a:extLst>
          </p:cNvPr>
          <p:cNvSpPr>
            <a:spLocks noGrp="1" noChangeArrowheads="1"/>
          </p:cNvSpPr>
          <p:nvPr>
            <p:ph idx="1"/>
          </p:nvPr>
        </p:nvSpPr>
        <p:spPr>
          <a:xfrm>
            <a:off x="0" y="1412776"/>
            <a:ext cx="9144000" cy="3752974"/>
          </a:xfrm>
        </p:spPr>
        <p:txBody>
          <a:bodyPr>
            <a:noAutofit/>
          </a:bodyPr>
          <a:lstStyle/>
          <a:p>
            <a:pPr marL="0" marR="0" indent="0">
              <a:lnSpc>
                <a:spcPct val="170000"/>
              </a:lnSpc>
              <a:spcBef>
                <a:spcPts val="0"/>
              </a:spcBef>
              <a:spcAft>
                <a:spcPts val="0"/>
              </a:spcAft>
              <a:buNone/>
            </a:pPr>
            <a:r>
              <a:rPr lang="en-US" altLang="en-US" sz="1400" b="1" dirty="0">
                <a:solidFill>
                  <a:srgbClr val="3366CC"/>
                </a:solidFill>
              </a:rPr>
              <a:t>Community Policies - Antelope Valley </a:t>
            </a:r>
            <a:r>
              <a:rPr lang="en-US" altLang="en-US" sz="1400" b="1" i="1" dirty="0">
                <a:solidFill>
                  <a:srgbClr val="3366CC"/>
                </a:solidFill>
              </a:rPr>
              <a:t>(continued)</a:t>
            </a:r>
          </a:p>
          <a:p>
            <a:pPr marL="0" marR="0" indent="0">
              <a:lnSpc>
                <a:spcPct val="170000"/>
              </a:lnSpc>
              <a:spcBef>
                <a:spcPts val="0"/>
              </a:spcBef>
              <a:spcAft>
                <a:spcPts val="0"/>
              </a:spcAft>
              <a:buNone/>
            </a:pPr>
            <a:endParaRPr lang="en-US" sz="5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endParaRPr lang="en-US" sz="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a:lnSpc>
                <a:spcPct val="170000"/>
              </a:lnSpc>
              <a:spcBef>
                <a:spcPts val="0"/>
              </a:spcBef>
              <a:spcAft>
                <a:spcPts val="0"/>
              </a:spcAft>
            </a:pPr>
            <a:r>
              <a:rPr lang="en-US" sz="1100" b="1"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Objective 18.C. </a:t>
            </a:r>
            <a:r>
              <a:rPr lang="en-US" sz="1100"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Provide a loop trail system in the Valley for use by bicyclists and pedestrians.  </a:t>
            </a: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Policy 18.C.1.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Seek funding for development of multi-use and single-purpose trails along routes to be identified in the Valley.</a:t>
            </a:r>
          </a:p>
          <a:p>
            <a:pPr marL="0" marR="0" indent="0">
              <a:lnSpc>
                <a:spcPct val="170000"/>
              </a:lnSpc>
              <a:spcBef>
                <a:spcPts val="0"/>
              </a:spcBef>
              <a:spcAft>
                <a:spcPts val="0"/>
              </a:spcAft>
              <a:buNone/>
            </a:pPr>
            <a:endParaRPr lang="en-US" sz="7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a:lnSpc>
                <a:spcPct val="170000"/>
              </a:lnSpc>
              <a:spcBef>
                <a:spcPts val="0"/>
              </a:spcBef>
              <a:spcAft>
                <a:spcPts val="0"/>
              </a:spcAft>
            </a:pPr>
            <a:r>
              <a:rPr lang="en-US" sz="1100" b="1"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Objective 18.D. </a:t>
            </a:r>
            <a:r>
              <a:rPr lang="en-US" sz="1100" u="sng"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Develop a main street program for US 395 in Walker. </a:t>
            </a:r>
            <a:endParaRPr lang="en-US" sz="8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a:lnSpc>
                <a:spcPct val="170000"/>
              </a:lnSpc>
              <a:spcBef>
                <a:spcPts val="0"/>
              </a:spcBef>
              <a:spcAft>
                <a:spcPts val="0"/>
              </a:spcAft>
            </a:pPr>
            <a:r>
              <a:rPr lang="en-US" sz="11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Policy 18.D.1. </a:t>
            </a:r>
            <a:r>
              <a:rPr lang="en-US" sz="11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Create a Main Street plan for Walker to improve the visitor experience, provide for enhanced wayfinding and use of community assets (park, community center, Mountain Gate, etc.) for residents and visitors.</a:t>
            </a:r>
          </a:p>
          <a:p>
            <a:pPr marL="0" marR="0">
              <a:lnSpc>
                <a:spcPct val="170000"/>
              </a:lnSpc>
              <a:spcBef>
                <a:spcPts val="0"/>
              </a:spcBef>
              <a:spcAft>
                <a:spcPts val="0"/>
              </a:spcAft>
            </a:pPr>
            <a:r>
              <a:rPr lang="en-US" sz="1100" b="1" dirty="0">
                <a:effectLst/>
                <a:latin typeface="Trebuchet MS" panose="020B0603020202020204" pitchFamily="34" charset="0"/>
                <a:ea typeface="Calibri" panose="020F0502020204030204" pitchFamily="34" charset="0"/>
              </a:rPr>
              <a:t>Action 18.D.1.a. </a:t>
            </a:r>
            <a:r>
              <a:rPr lang="en-US" sz="1100" dirty="0">
                <a:effectLst/>
                <a:latin typeface="Trebuchet MS" panose="020B0603020202020204" pitchFamily="34" charset="0"/>
                <a:ea typeface="Calibri" panose="020F0502020204030204" pitchFamily="34" charset="0"/>
              </a:rPr>
              <a:t>Seek grant funding for a Main Street program in cooperation with business owners, Caltrans, and the Regional Planning Advisory Committee.</a:t>
            </a: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4770524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D33A6D9-A434-4509-B1E8-12E95D6AA1E3}"/>
              </a:ext>
            </a:extLst>
          </p:cNvPr>
          <p:cNvSpPr>
            <a:spLocks noGrp="1" noChangeArrowheads="1"/>
          </p:cNvSpPr>
          <p:nvPr>
            <p:ph type="title"/>
          </p:nvPr>
        </p:nvSpPr>
        <p:spPr>
          <a:xfrm>
            <a:off x="574675" y="304800"/>
            <a:ext cx="8001000" cy="892175"/>
          </a:xfrm>
        </p:spPr>
        <p:txBody>
          <a:bodyPr>
            <a:normAutofit/>
          </a:bodyPr>
          <a:lstStyle/>
          <a:p>
            <a:pPr eaLnBrk="1" fontAlgn="auto" hangingPunct="1">
              <a:spcAft>
                <a:spcPts val="0"/>
              </a:spcAft>
              <a:defRPr/>
            </a:pPr>
            <a:r>
              <a:rPr lang="en-US" altLang="en-US" sz="2400" dirty="0">
                <a:latin typeface="+mn-lt"/>
              </a:rPr>
              <a:t>Regional Transportation Plan (RTP) / Circulation Element</a:t>
            </a:r>
          </a:p>
        </p:txBody>
      </p:sp>
      <p:sp>
        <p:nvSpPr>
          <p:cNvPr id="8195" name="Rectangle 3">
            <a:extLst>
              <a:ext uri="{FF2B5EF4-FFF2-40B4-BE49-F238E27FC236}">
                <a16:creationId xmlns:a16="http://schemas.microsoft.com/office/drawing/2014/main" id="{0A0AF6E9-E4E0-4D7F-BD3C-18FB9AE8CFC5}"/>
              </a:ext>
            </a:extLst>
          </p:cNvPr>
          <p:cNvSpPr>
            <a:spLocks noGrp="1" noChangeArrowheads="1"/>
          </p:cNvSpPr>
          <p:nvPr>
            <p:ph type="body" sz="half" idx="1"/>
          </p:nvPr>
        </p:nvSpPr>
        <p:spPr>
          <a:xfrm>
            <a:off x="573931" y="1295400"/>
            <a:ext cx="3644900" cy="4941912"/>
          </a:xfrm>
        </p:spPr>
        <p:txBody>
          <a:bodyPr>
            <a:noAutofit/>
          </a:bodyPr>
          <a:lstStyle/>
          <a:p>
            <a:pPr marL="274320" eaLnBrk="1" fontAlgn="auto" hangingPunct="1">
              <a:spcAft>
                <a:spcPts val="0"/>
              </a:spcAft>
              <a:buFont typeface="Wingdings" pitchFamily="2" charset="2"/>
              <a:buNone/>
              <a:defRPr/>
            </a:pPr>
            <a:r>
              <a:rPr lang="en-US" altLang="en-US" dirty="0">
                <a:solidFill>
                  <a:srgbClr val="3366CC"/>
                </a:solidFill>
              </a:rPr>
              <a:t>6) Action Element</a:t>
            </a:r>
          </a:p>
          <a:p>
            <a:pPr marL="274320" eaLnBrk="1" fontAlgn="auto" hangingPunct="1">
              <a:spcAft>
                <a:spcPts val="0"/>
              </a:spcAft>
              <a:buFont typeface="Wingdings" pitchFamily="2" charset="2"/>
              <a:buNone/>
              <a:defRPr/>
            </a:pPr>
            <a:endParaRPr lang="en-US" altLang="en-US" dirty="0">
              <a:solidFill>
                <a:srgbClr val="3366CC"/>
              </a:solidFill>
            </a:endParaRPr>
          </a:p>
          <a:p>
            <a:pPr marL="274320" eaLnBrk="1" fontAlgn="auto" hangingPunct="1">
              <a:spcAft>
                <a:spcPts val="0"/>
              </a:spcAft>
              <a:buFont typeface="Wingdings" pitchFamily="2" charset="2"/>
              <a:buNone/>
              <a:defRPr/>
            </a:pPr>
            <a:r>
              <a:rPr lang="en-US" altLang="en-US" dirty="0">
                <a:solidFill>
                  <a:srgbClr val="00CC00"/>
                </a:solidFill>
              </a:rPr>
              <a:t>	</a:t>
            </a:r>
            <a:r>
              <a:rPr lang="en-US" altLang="en-US" dirty="0">
                <a:solidFill>
                  <a:schemeClr val="accent5">
                    <a:lumMod val="75000"/>
                  </a:schemeClr>
                </a:solidFill>
              </a:rPr>
              <a:t>2024 Regional Transportation Improvement Program</a:t>
            </a:r>
          </a:p>
          <a:p>
            <a:pPr marL="274320" eaLnBrk="1" fontAlgn="auto" hangingPunct="1">
              <a:spcAft>
                <a:spcPts val="0"/>
              </a:spcAft>
              <a:buFont typeface="Wingdings" pitchFamily="2" charset="2"/>
              <a:buNone/>
              <a:defRPr/>
            </a:pPr>
            <a:endParaRPr lang="en-US" altLang="en-US" dirty="0">
              <a:solidFill>
                <a:srgbClr val="00CC00"/>
              </a:solidFill>
            </a:endParaRPr>
          </a:p>
          <a:p>
            <a:pPr marL="274320" eaLnBrk="1" fontAlgn="auto" hangingPunct="1">
              <a:spcAft>
                <a:spcPts val="0"/>
              </a:spcAft>
              <a:buFont typeface="Wingdings" pitchFamily="2" charset="2"/>
              <a:buNone/>
              <a:defRPr/>
            </a:pPr>
            <a:r>
              <a:rPr lang="en-US" altLang="en-US" dirty="0">
                <a:solidFill>
                  <a:srgbClr val="3366CC"/>
                </a:solidFill>
              </a:rPr>
              <a:t>7) Financial Element </a:t>
            </a:r>
          </a:p>
          <a:p>
            <a:pPr marL="274320" eaLnBrk="1" fontAlgn="auto" hangingPunct="1">
              <a:spcAft>
                <a:spcPts val="0"/>
              </a:spcAft>
              <a:buFont typeface="Wingdings" pitchFamily="2" charset="2"/>
              <a:buNone/>
              <a:defRPr/>
            </a:pPr>
            <a:r>
              <a:rPr lang="en-US" altLang="en-US" dirty="0">
                <a:solidFill>
                  <a:schemeClr val="accent5">
                    <a:lumMod val="75000"/>
                  </a:schemeClr>
                </a:solidFill>
              </a:rPr>
              <a:t>	2024 RTIP, data updates (tables), other technical changes</a:t>
            </a:r>
          </a:p>
          <a:p>
            <a:pPr marL="274320" eaLnBrk="1" fontAlgn="auto" hangingPunct="1">
              <a:spcAft>
                <a:spcPts val="0"/>
              </a:spcAft>
              <a:buFont typeface="Wingdings" pitchFamily="2" charset="2"/>
              <a:buNone/>
              <a:defRPr/>
            </a:pPr>
            <a:endParaRPr lang="en-US" altLang="en-US" dirty="0">
              <a:solidFill>
                <a:schemeClr val="accent5">
                  <a:lumMod val="75000"/>
                </a:schemeClr>
              </a:solidFill>
            </a:endParaRPr>
          </a:p>
          <a:p>
            <a:pPr marL="274320">
              <a:buNone/>
              <a:defRPr/>
            </a:pPr>
            <a:endParaRPr lang="en-US" altLang="en-US" sz="2400" dirty="0">
              <a:solidFill>
                <a:srgbClr val="3366CC"/>
              </a:solidFill>
            </a:endParaRPr>
          </a:p>
          <a:p>
            <a:pPr marL="119063" indent="-17463">
              <a:buNone/>
              <a:defRPr/>
            </a:pPr>
            <a:r>
              <a:rPr lang="en-US" altLang="en-US" sz="2400" dirty="0">
                <a:solidFill>
                  <a:srgbClr val="3366CC"/>
                </a:solidFill>
              </a:rPr>
              <a:t>Comments/Questions on RTP?</a:t>
            </a:r>
          </a:p>
          <a:p>
            <a:pPr marL="274320" eaLnBrk="1" fontAlgn="auto" hangingPunct="1">
              <a:spcAft>
                <a:spcPts val="0"/>
              </a:spcAft>
              <a:buFont typeface="Wingdings" pitchFamily="2" charset="2"/>
              <a:buNone/>
              <a:defRPr/>
            </a:pPr>
            <a:endParaRPr lang="en-US" altLang="en-US" dirty="0">
              <a:solidFill>
                <a:schemeClr val="accent5">
                  <a:lumMod val="75000"/>
                </a:schemeClr>
              </a:solidFill>
            </a:endParaRPr>
          </a:p>
        </p:txBody>
      </p:sp>
      <p:pic>
        <p:nvPicPr>
          <p:cNvPr id="16389" name="Content Placeholder 3">
            <a:extLst>
              <a:ext uri="{FF2B5EF4-FFF2-40B4-BE49-F238E27FC236}">
                <a16:creationId xmlns:a16="http://schemas.microsoft.com/office/drawing/2014/main" id="{80B961F1-036A-2A42-5DC5-47862D8AA13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194406"/>
            <a:ext cx="3698339" cy="2466454"/>
          </a:xfrm>
        </p:spPr>
      </p:pic>
      <p:sp>
        <p:nvSpPr>
          <p:cNvPr id="16388" name="Text Box 4">
            <a:extLst>
              <a:ext uri="{FF2B5EF4-FFF2-40B4-BE49-F238E27FC236}">
                <a16:creationId xmlns:a16="http://schemas.microsoft.com/office/drawing/2014/main" id="{2BA43563-6314-E0CD-7209-011B02AF7670}"/>
              </a:ext>
            </a:extLst>
          </p:cNvPr>
          <p:cNvSpPr txBox="1">
            <a:spLocks noChangeArrowheads="1"/>
          </p:cNvSpPr>
          <p:nvPr/>
        </p:nvSpPr>
        <p:spPr bwMode="auto">
          <a:xfrm>
            <a:off x="1258888" y="3500438"/>
            <a:ext cx="468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dirty="0"/>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6A4187AE7034BA08C16789CBB0582" ma:contentTypeVersion="14" ma:contentTypeDescription="Create a new document." ma:contentTypeScope="" ma:versionID="6fdde61c7f6baafe7883bc873db9a2ea">
  <xsd:schema xmlns:xsd="http://www.w3.org/2001/XMLSchema" xmlns:xs="http://www.w3.org/2001/XMLSchema" xmlns:p="http://schemas.microsoft.com/office/2006/metadata/properties" xmlns:ns2="a5e947fa-e9de-4e20-9dc3-8ff936a890b4" xmlns:ns3="c62896f0-2fc7-430d-b36a-19fa00e6079f" targetNamespace="http://schemas.microsoft.com/office/2006/metadata/properties" ma:root="true" ma:fieldsID="243257552e7881ddb852abc4ba0705d8" ns2:_="" ns3:_="">
    <xsd:import namespace="a5e947fa-e9de-4e20-9dc3-8ff936a890b4"/>
    <xsd:import namespace="c62896f0-2fc7-430d-b36a-19fa00e607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947fa-e9de-4e20-9dc3-8ff936a89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564444-4256-4d2b-9f9e-dfa6a9e9503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2896f0-2fc7-430d-b36a-19fa00e607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da3f17-7ee2-40cc-874b-597475ab4f94}" ma:internalName="TaxCatchAll" ma:showField="CatchAllData" ma:web="c62896f0-2fc7-430d-b36a-19fa00e60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c62896f0-2fc7-430d-b36a-19fa00e6079f" xsi:nil="true"/>
    <lcf76f155ced4ddcb4097134ff3c332f xmlns="a5e947fa-e9de-4e20-9dc3-8ff936a890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DD4FFF-31E7-490A-BB03-E2005C3CB4FC}"/>
</file>

<file path=customXml/itemProps2.xml><?xml version="1.0" encoding="utf-8"?>
<ds:datastoreItem xmlns:ds="http://schemas.openxmlformats.org/officeDocument/2006/customXml" ds:itemID="{4F7B8B2E-7305-4919-9E4B-1F6EDBD30A0A}">
  <ds:schemaRefs>
    <ds:schemaRef ds:uri="http://schemas.microsoft.com/sharepoint/v3/contenttype/forms"/>
  </ds:schemaRefs>
</ds:datastoreItem>
</file>

<file path=customXml/itemProps3.xml><?xml version="1.0" encoding="utf-8"?>
<ds:datastoreItem xmlns:ds="http://schemas.openxmlformats.org/officeDocument/2006/customXml" ds:itemID="{1B2BE7BA-13E4-41D9-88BE-3B31B5FC5626}">
  <ds:schemaRefs>
    <ds:schemaRef ds:uri="http://schemas.microsoft.com/office/2006/metadata/longProperties"/>
  </ds:schemaRefs>
</ds:datastoreItem>
</file>

<file path=customXml/itemProps4.xml><?xml version="1.0" encoding="utf-8"?>
<ds:datastoreItem xmlns:ds="http://schemas.openxmlformats.org/officeDocument/2006/customXml" ds:itemID="{4C80A83B-4713-4924-9C48-5F12B643A47C}">
  <ds:schemaRefs>
    <ds:schemaRef ds:uri="http://schemas.microsoft.com/office/2006/metadata/properties"/>
    <ds:schemaRef ds:uri="http://schemas.microsoft.com/office/infopath/2007/PartnerControls"/>
    <ds:schemaRef ds:uri="c62896f0-2fc7-430d-b36a-19fa00e6079f"/>
    <ds:schemaRef ds:uri="5b2776df-26f3-466f-aa98-1613ebaf13d0"/>
  </ds:schemaRefs>
</ds:datastoreItem>
</file>

<file path=docProps/app.xml><?xml version="1.0" encoding="utf-8"?>
<Properties xmlns="http://schemas.openxmlformats.org/officeDocument/2006/extended-properties" xmlns:vt="http://schemas.openxmlformats.org/officeDocument/2006/docPropsVTypes">
  <Template/>
  <TotalTime>3241</TotalTime>
  <Words>874</Words>
  <Application>Microsoft Office PowerPoint</Application>
  <PresentationFormat>Letter Paper (8.5x11 in)</PresentationFormat>
  <Paragraphs>98</Paragraphs>
  <Slides>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Trebuchet MS</vt:lpstr>
      <vt:lpstr>Verdana</vt:lpstr>
      <vt:lpstr>Wingdings</vt:lpstr>
      <vt:lpstr>Wingdings 2</vt:lpstr>
      <vt:lpstr>Office Theme</vt:lpstr>
      <vt:lpstr>Regional Transportation Plan (RTP) workshop &amp; State Transportation Improvement Program (STIP)</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vector>
  </TitlesOfParts>
  <Company>Planning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 County</dc:title>
  <dc:creator>Mono County</dc:creator>
  <cp:lastModifiedBy>Robert Makoske</cp:lastModifiedBy>
  <cp:revision>206</cp:revision>
  <cp:lastPrinted>2014-11-03T16:14:52Z</cp:lastPrinted>
  <dcterms:created xsi:type="dcterms:W3CDTF">2003-09-19T16:08:27Z</dcterms:created>
  <dcterms:modified xsi:type="dcterms:W3CDTF">2023-10-05T20:06:59Z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Gerry LeFrancois</vt:lpwstr>
  </property>
  <property fmtid="{D5CDD505-2E9C-101B-9397-08002B2CF9AE}" pid="3" name="Order">
    <vt:lpwstr>373800.000000000</vt:lpwstr>
  </property>
  <property fmtid="{D5CDD505-2E9C-101B-9397-08002B2CF9AE}" pid="4" name="display_urn:schemas-microsoft-com:office:office#Author">
    <vt:lpwstr>Gerry LeFrancois</vt:lpwstr>
  </property>
  <property fmtid="{D5CDD505-2E9C-101B-9397-08002B2CF9AE}" pid="5" name="MediaServiceImageTags">
    <vt:lpwstr/>
  </property>
</Properties>
</file>