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0" r:id="rId4"/>
  </p:sldMasterIdLst>
  <p:notesMasterIdLst>
    <p:notesMasterId r:id="rId27"/>
  </p:notesMasterIdLst>
  <p:sldIdLst>
    <p:sldId id="379" r:id="rId5"/>
    <p:sldId id="357" r:id="rId6"/>
    <p:sldId id="358" r:id="rId7"/>
    <p:sldId id="359" r:id="rId8"/>
    <p:sldId id="360" r:id="rId9"/>
    <p:sldId id="361" r:id="rId10"/>
    <p:sldId id="362" r:id="rId11"/>
    <p:sldId id="363" r:id="rId12"/>
    <p:sldId id="364" r:id="rId13"/>
    <p:sldId id="365" r:id="rId14"/>
    <p:sldId id="366" r:id="rId15"/>
    <p:sldId id="367" r:id="rId16"/>
    <p:sldId id="368" r:id="rId17"/>
    <p:sldId id="370" r:id="rId18"/>
    <p:sldId id="371" r:id="rId19"/>
    <p:sldId id="372" r:id="rId20"/>
    <p:sldId id="373" r:id="rId21"/>
    <p:sldId id="374" r:id="rId22"/>
    <p:sldId id="375" r:id="rId23"/>
    <p:sldId id="376" r:id="rId24"/>
    <p:sldId id="377" r:id="rId25"/>
    <p:sldId id="3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817"/>
    <a:srgbClr val="9B2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t Calloway" userId="32390e11-cc9a-4631-badf-334505ff50a7" providerId="ADAL" clId="{345FF5AF-3C20-4ECC-AB6B-0DADC727BB36}"/>
    <pc:docChg chg="undo custSel modSld">
      <pc:chgData name="Brent Calloway" userId="32390e11-cc9a-4631-badf-334505ff50a7" providerId="ADAL" clId="{345FF5AF-3C20-4ECC-AB6B-0DADC727BB36}" dt="2023-05-17T21:16:13.104" v="48" actId="1076"/>
      <pc:docMkLst>
        <pc:docMk/>
      </pc:docMkLst>
      <pc:sldChg chg="modSp mod">
        <pc:chgData name="Brent Calloway" userId="32390e11-cc9a-4631-badf-334505ff50a7" providerId="ADAL" clId="{345FF5AF-3C20-4ECC-AB6B-0DADC727BB36}" dt="2023-05-17T17:35:07.296" v="0" actId="1076"/>
        <pc:sldMkLst>
          <pc:docMk/>
          <pc:sldMk cId="693287442" sldId="357"/>
        </pc:sldMkLst>
        <pc:spChg chg="mod">
          <ac:chgData name="Brent Calloway" userId="32390e11-cc9a-4631-badf-334505ff50a7" providerId="ADAL" clId="{345FF5AF-3C20-4ECC-AB6B-0DADC727BB36}" dt="2023-05-17T17:35:07.296" v="0" actId="1076"/>
          <ac:spMkLst>
            <pc:docMk/>
            <pc:sldMk cId="693287442" sldId="357"/>
            <ac:spMk id="3" creationId="{00CE5F40-5F66-5023-4FA7-50A3D9EC6D2A}"/>
          </ac:spMkLst>
        </pc:spChg>
      </pc:sldChg>
      <pc:sldChg chg="modSp mod">
        <pc:chgData name="Brent Calloway" userId="32390e11-cc9a-4631-badf-334505ff50a7" providerId="ADAL" clId="{345FF5AF-3C20-4ECC-AB6B-0DADC727BB36}" dt="2023-05-17T20:23:28.309" v="21" actId="13926"/>
        <pc:sldMkLst>
          <pc:docMk/>
          <pc:sldMk cId="1520366477" sldId="359"/>
        </pc:sldMkLst>
        <pc:spChg chg="mod">
          <ac:chgData name="Brent Calloway" userId="32390e11-cc9a-4631-badf-334505ff50a7" providerId="ADAL" clId="{345FF5AF-3C20-4ECC-AB6B-0DADC727BB36}" dt="2023-05-17T20:23:28.309" v="21" actId="13926"/>
          <ac:spMkLst>
            <pc:docMk/>
            <pc:sldMk cId="1520366477" sldId="359"/>
            <ac:spMk id="3" creationId="{EAFEDDFF-5590-4C8B-00CE-370CD8B16970}"/>
          </ac:spMkLst>
        </pc:spChg>
      </pc:sldChg>
      <pc:sldChg chg="modSp mod">
        <pc:chgData name="Brent Calloway" userId="32390e11-cc9a-4631-badf-334505ff50a7" providerId="ADAL" clId="{345FF5AF-3C20-4ECC-AB6B-0DADC727BB36}" dt="2023-05-17T20:30:16.694" v="22" actId="114"/>
        <pc:sldMkLst>
          <pc:docMk/>
          <pc:sldMk cId="3875590090" sldId="362"/>
        </pc:sldMkLst>
        <pc:spChg chg="mod">
          <ac:chgData name="Brent Calloway" userId="32390e11-cc9a-4631-badf-334505ff50a7" providerId="ADAL" clId="{345FF5AF-3C20-4ECC-AB6B-0DADC727BB36}" dt="2023-05-17T20:30:16.694" v="22" actId="114"/>
          <ac:spMkLst>
            <pc:docMk/>
            <pc:sldMk cId="3875590090" sldId="362"/>
            <ac:spMk id="2" creationId="{131D980D-6D7E-4287-7BC0-AF9A6EC86CAD}"/>
          </ac:spMkLst>
        </pc:spChg>
      </pc:sldChg>
      <pc:sldChg chg="modSp mod">
        <pc:chgData name="Brent Calloway" userId="32390e11-cc9a-4631-badf-334505ff50a7" providerId="ADAL" clId="{345FF5AF-3C20-4ECC-AB6B-0DADC727BB36}" dt="2023-05-17T20:35:45.429" v="24" actId="20577"/>
        <pc:sldMkLst>
          <pc:docMk/>
          <pc:sldMk cId="2246375785" sldId="367"/>
        </pc:sldMkLst>
        <pc:spChg chg="mod">
          <ac:chgData name="Brent Calloway" userId="32390e11-cc9a-4631-badf-334505ff50a7" providerId="ADAL" clId="{345FF5AF-3C20-4ECC-AB6B-0DADC727BB36}" dt="2023-05-17T20:35:45.429" v="24" actId="20577"/>
          <ac:spMkLst>
            <pc:docMk/>
            <pc:sldMk cId="2246375785" sldId="367"/>
            <ac:spMk id="3" creationId="{499F5361-E7C8-6DBD-CF5C-B1338367956C}"/>
          </ac:spMkLst>
        </pc:spChg>
      </pc:sldChg>
      <pc:sldChg chg="addSp delSp modSp mod">
        <pc:chgData name="Brent Calloway" userId="32390e11-cc9a-4631-badf-334505ff50a7" providerId="ADAL" clId="{345FF5AF-3C20-4ECC-AB6B-0DADC727BB36}" dt="2023-05-17T20:58:41.181" v="29" actId="14100"/>
        <pc:sldMkLst>
          <pc:docMk/>
          <pc:sldMk cId="3016054546" sldId="375"/>
        </pc:sldMkLst>
        <pc:picChg chg="del">
          <ac:chgData name="Brent Calloway" userId="32390e11-cc9a-4631-badf-334505ff50a7" providerId="ADAL" clId="{345FF5AF-3C20-4ECC-AB6B-0DADC727BB36}" dt="2023-05-17T20:58:32.090" v="25" actId="478"/>
          <ac:picMkLst>
            <pc:docMk/>
            <pc:sldMk cId="3016054546" sldId="375"/>
            <ac:picMk id="4" creationId="{07D0C354-ED57-C574-8D36-CEF05C4ECC2D}"/>
          </ac:picMkLst>
        </pc:picChg>
        <pc:picChg chg="add mod">
          <ac:chgData name="Brent Calloway" userId="32390e11-cc9a-4631-badf-334505ff50a7" providerId="ADAL" clId="{345FF5AF-3C20-4ECC-AB6B-0DADC727BB36}" dt="2023-05-17T20:58:41.181" v="29" actId="14100"/>
          <ac:picMkLst>
            <pc:docMk/>
            <pc:sldMk cId="3016054546" sldId="375"/>
            <ac:picMk id="6" creationId="{832EC433-E1AA-7FB4-ADDA-6312FBE22A97}"/>
          </ac:picMkLst>
        </pc:picChg>
      </pc:sldChg>
      <pc:sldChg chg="addSp delSp modSp mod">
        <pc:chgData name="Brent Calloway" userId="32390e11-cc9a-4631-badf-334505ff50a7" providerId="ADAL" clId="{345FF5AF-3C20-4ECC-AB6B-0DADC727BB36}" dt="2023-05-17T21:10:23.649" v="43" actId="1076"/>
        <pc:sldMkLst>
          <pc:docMk/>
          <pc:sldMk cId="3405858012" sldId="376"/>
        </pc:sldMkLst>
        <pc:picChg chg="add mod">
          <ac:chgData name="Brent Calloway" userId="32390e11-cc9a-4631-badf-334505ff50a7" providerId="ADAL" clId="{345FF5AF-3C20-4ECC-AB6B-0DADC727BB36}" dt="2023-05-17T21:10:20.990" v="42" actId="1076"/>
          <ac:picMkLst>
            <pc:docMk/>
            <pc:sldMk cId="3405858012" sldId="376"/>
            <ac:picMk id="3" creationId="{326B5688-CD9D-38A1-2FAB-DFE7F6641DFD}"/>
          </ac:picMkLst>
        </pc:picChg>
        <pc:picChg chg="del">
          <ac:chgData name="Brent Calloway" userId="32390e11-cc9a-4631-badf-334505ff50a7" providerId="ADAL" clId="{345FF5AF-3C20-4ECC-AB6B-0DADC727BB36}" dt="2023-05-17T21:09:28.918" v="30" actId="478"/>
          <ac:picMkLst>
            <pc:docMk/>
            <pc:sldMk cId="3405858012" sldId="376"/>
            <ac:picMk id="7" creationId="{F5ABE316-B170-17BF-CA9F-1AEDCEBB68B0}"/>
          </ac:picMkLst>
        </pc:picChg>
        <pc:picChg chg="del">
          <ac:chgData name="Brent Calloway" userId="32390e11-cc9a-4631-badf-334505ff50a7" providerId="ADAL" clId="{345FF5AF-3C20-4ECC-AB6B-0DADC727BB36}" dt="2023-05-17T21:09:30.884" v="31" actId="478"/>
          <ac:picMkLst>
            <pc:docMk/>
            <pc:sldMk cId="3405858012" sldId="376"/>
            <ac:picMk id="8" creationId="{DF7AEA9F-8A1A-35C0-DC7E-05062D389A46}"/>
          </ac:picMkLst>
        </pc:picChg>
        <pc:picChg chg="add mod">
          <ac:chgData name="Brent Calloway" userId="32390e11-cc9a-4631-badf-334505ff50a7" providerId="ADAL" clId="{345FF5AF-3C20-4ECC-AB6B-0DADC727BB36}" dt="2023-05-17T21:10:23.649" v="43" actId="1076"/>
          <ac:picMkLst>
            <pc:docMk/>
            <pc:sldMk cId="3405858012" sldId="376"/>
            <ac:picMk id="9" creationId="{43547EA1-996A-8DCB-43DA-9453C9824A39}"/>
          </ac:picMkLst>
        </pc:picChg>
      </pc:sldChg>
      <pc:sldChg chg="addSp modSp mod">
        <pc:chgData name="Brent Calloway" userId="32390e11-cc9a-4631-badf-334505ff50a7" providerId="ADAL" clId="{345FF5AF-3C20-4ECC-AB6B-0DADC727BB36}" dt="2023-05-17T21:16:13.104" v="48" actId="1076"/>
        <pc:sldMkLst>
          <pc:docMk/>
          <pc:sldMk cId="2203295136" sldId="377"/>
        </pc:sldMkLst>
        <pc:picChg chg="add mod">
          <ac:chgData name="Brent Calloway" userId="32390e11-cc9a-4631-badf-334505ff50a7" providerId="ADAL" clId="{345FF5AF-3C20-4ECC-AB6B-0DADC727BB36}" dt="2023-05-17T21:16:13.104" v="48" actId="1076"/>
          <ac:picMkLst>
            <pc:docMk/>
            <pc:sldMk cId="2203295136" sldId="377"/>
            <ac:picMk id="6" creationId="{3908BD20-3926-57EA-127B-0A30EEDE51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E4C7F-A702-4598-BEBC-2999662CC616}"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18D22-9081-4D6C-AD7D-0E7CD7D62ACA}" type="slidenum">
              <a:rPr lang="en-US" smtClean="0"/>
              <a:t>‹#›</a:t>
            </a:fld>
            <a:endParaRPr lang="en-US"/>
          </a:p>
        </p:txBody>
      </p:sp>
    </p:spTree>
    <p:extLst>
      <p:ext uri="{BB962C8B-B14F-4D97-AF65-F5344CB8AC3E}">
        <p14:creationId xmlns:p14="http://schemas.microsoft.com/office/powerpoint/2010/main" val="30557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18D22-9081-4D6C-AD7D-0E7CD7D62ACA}" type="slidenum">
              <a:rPr lang="en-US" smtClean="0"/>
              <a:t>12</a:t>
            </a:fld>
            <a:endParaRPr lang="en-US"/>
          </a:p>
        </p:txBody>
      </p:sp>
    </p:spTree>
    <p:extLst>
      <p:ext uri="{BB962C8B-B14F-4D97-AF65-F5344CB8AC3E}">
        <p14:creationId xmlns:p14="http://schemas.microsoft.com/office/powerpoint/2010/main" val="377123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4EDD696-A88C-484C-836C-5D0FCECE3440}"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BEBC4-EAC2-457D-9E67-C6A92ED8A86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75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DD696-A88C-484C-836C-5D0FCECE3440}"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BEBC4-EAC2-457D-9E67-C6A92ED8A861}" type="slidenum">
              <a:rPr lang="en-US" smtClean="0"/>
              <a:t>‹#›</a:t>
            </a:fld>
            <a:endParaRPr lang="en-US"/>
          </a:p>
        </p:txBody>
      </p:sp>
    </p:spTree>
    <p:extLst>
      <p:ext uri="{BB962C8B-B14F-4D97-AF65-F5344CB8AC3E}">
        <p14:creationId xmlns:p14="http://schemas.microsoft.com/office/powerpoint/2010/main" val="291547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DD696-A88C-484C-836C-5D0FCECE3440}"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BEBC4-EAC2-457D-9E67-C6A92ED8A861}" type="slidenum">
              <a:rPr lang="en-US" smtClean="0"/>
              <a:t>‹#›</a:t>
            </a:fld>
            <a:endParaRPr lang="en-US"/>
          </a:p>
        </p:txBody>
      </p:sp>
    </p:spTree>
    <p:extLst>
      <p:ext uri="{BB962C8B-B14F-4D97-AF65-F5344CB8AC3E}">
        <p14:creationId xmlns:p14="http://schemas.microsoft.com/office/powerpoint/2010/main" val="147753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EDD696-A88C-484C-836C-5D0FCECE3440}"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BEBC4-EAC2-457D-9E67-C6A92ED8A861}" type="slidenum">
              <a:rPr lang="en-US" smtClean="0"/>
              <a:t>‹#›</a:t>
            </a:fld>
            <a:endParaRPr lang="en-US"/>
          </a:p>
        </p:txBody>
      </p:sp>
    </p:spTree>
    <p:extLst>
      <p:ext uri="{BB962C8B-B14F-4D97-AF65-F5344CB8AC3E}">
        <p14:creationId xmlns:p14="http://schemas.microsoft.com/office/powerpoint/2010/main" val="129891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EDD696-A88C-484C-836C-5D0FCECE3440}"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BEBC4-EAC2-457D-9E67-C6A92ED8A86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97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EDD696-A88C-484C-836C-5D0FCECE3440}"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BEBC4-EAC2-457D-9E67-C6A92ED8A861}" type="slidenum">
              <a:rPr lang="en-US" smtClean="0"/>
              <a:t>‹#›</a:t>
            </a:fld>
            <a:endParaRPr lang="en-US"/>
          </a:p>
        </p:txBody>
      </p:sp>
    </p:spTree>
    <p:extLst>
      <p:ext uri="{BB962C8B-B14F-4D97-AF65-F5344CB8AC3E}">
        <p14:creationId xmlns:p14="http://schemas.microsoft.com/office/powerpoint/2010/main" val="404600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DD696-A88C-484C-836C-5D0FCECE3440}"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BEBC4-EAC2-457D-9E67-C6A92ED8A861}" type="slidenum">
              <a:rPr lang="en-US" smtClean="0"/>
              <a:t>‹#›</a:t>
            </a:fld>
            <a:endParaRPr lang="en-US"/>
          </a:p>
        </p:txBody>
      </p:sp>
    </p:spTree>
    <p:extLst>
      <p:ext uri="{BB962C8B-B14F-4D97-AF65-F5344CB8AC3E}">
        <p14:creationId xmlns:p14="http://schemas.microsoft.com/office/powerpoint/2010/main" val="175661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EDD696-A88C-484C-836C-5D0FCECE3440}"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BEBC4-EAC2-457D-9E67-C6A92ED8A861}" type="slidenum">
              <a:rPr lang="en-US" smtClean="0"/>
              <a:t>‹#›</a:t>
            </a:fld>
            <a:endParaRPr lang="en-US"/>
          </a:p>
        </p:txBody>
      </p:sp>
    </p:spTree>
    <p:extLst>
      <p:ext uri="{BB962C8B-B14F-4D97-AF65-F5344CB8AC3E}">
        <p14:creationId xmlns:p14="http://schemas.microsoft.com/office/powerpoint/2010/main" val="419836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EDD696-A88C-484C-836C-5D0FCECE3440}" type="datetimeFigureOut">
              <a:rPr lang="en-US" smtClean="0"/>
              <a:t>5/17/2023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E4BEBC4-EAC2-457D-9E67-C6A92ED8A861}" type="slidenum">
              <a:rPr lang="en-US" smtClean="0"/>
              <a:t>‹#›</a:t>
            </a:fld>
            <a:endParaRPr lang="en-US"/>
          </a:p>
        </p:txBody>
      </p:sp>
    </p:spTree>
    <p:extLst>
      <p:ext uri="{BB962C8B-B14F-4D97-AF65-F5344CB8AC3E}">
        <p14:creationId xmlns:p14="http://schemas.microsoft.com/office/powerpoint/2010/main" val="407120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EDD696-A88C-484C-836C-5D0FCECE3440}" type="datetimeFigureOut">
              <a:rPr lang="en-US" smtClean="0"/>
              <a:t>5/17/2023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4BEBC4-EAC2-457D-9E67-C6A92ED8A861}" type="slidenum">
              <a:rPr lang="en-US" smtClean="0"/>
              <a:t>‹#›</a:t>
            </a:fld>
            <a:endParaRPr lang="en-US"/>
          </a:p>
        </p:txBody>
      </p:sp>
    </p:spTree>
    <p:extLst>
      <p:ext uri="{BB962C8B-B14F-4D97-AF65-F5344CB8AC3E}">
        <p14:creationId xmlns:p14="http://schemas.microsoft.com/office/powerpoint/2010/main" val="396227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EDD696-A88C-484C-836C-5D0FCECE3440}"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BEBC4-EAC2-457D-9E67-C6A92ED8A861}" type="slidenum">
              <a:rPr lang="en-US" smtClean="0"/>
              <a:t>‹#›</a:t>
            </a:fld>
            <a:endParaRPr lang="en-US"/>
          </a:p>
        </p:txBody>
      </p:sp>
    </p:spTree>
    <p:extLst>
      <p:ext uri="{BB962C8B-B14F-4D97-AF65-F5344CB8AC3E}">
        <p14:creationId xmlns:p14="http://schemas.microsoft.com/office/powerpoint/2010/main" val="375624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EDD696-A88C-484C-836C-5D0FCECE3440}" type="datetimeFigureOut">
              <a:rPr lang="en-US" smtClean="0"/>
              <a:t>5/17/2023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E4BEBC4-EAC2-457D-9E67-C6A92ED8A86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703418"/>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BE6E-8D4F-A46B-C1B2-CEE8056C0DCC}"/>
              </a:ext>
            </a:extLst>
          </p:cNvPr>
          <p:cNvSpPr txBox="1">
            <a:spLocks/>
          </p:cNvSpPr>
          <p:nvPr/>
        </p:nvSpPr>
        <p:spPr>
          <a:xfrm>
            <a:off x="1066800" y="991503"/>
            <a:ext cx="10058400" cy="275158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600" b="1" dirty="0"/>
              <a:t>GPA 23-02: </a:t>
            </a:r>
            <a:br>
              <a:rPr lang="en-US" sz="6600" b="1" dirty="0"/>
            </a:br>
            <a:r>
              <a:rPr lang="en-US" sz="6600" b="1" dirty="0"/>
              <a:t>Annual Cleanup</a:t>
            </a:r>
          </a:p>
        </p:txBody>
      </p:sp>
      <p:sp>
        <p:nvSpPr>
          <p:cNvPr id="3" name="Subtitle 2">
            <a:extLst>
              <a:ext uri="{FF2B5EF4-FFF2-40B4-BE49-F238E27FC236}">
                <a16:creationId xmlns:a16="http://schemas.microsoft.com/office/drawing/2014/main" id="{D9CF2CB5-8E24-6009-7080-3840F63B2788}"/>
              </a:ext>
            </a:extLst>
          </p:cNvPr>
          <p:cNvSpPr txBox="1">
            <a:spLocks/>
          </p:cNvSpPr>
          <p:nvPr/>
        </p:nvSpPr>
        <p:spPr>
          <a:xfrm>
            <a:off x="1066800" y="3171592"/>
            <a:ext cx="10058400" cy="114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accent2"/>
                </a:solidFill>
              </a:rPr>
              <a:t>MONO COUNTY PLANNING COMMISSION</a:t>
            </a:r>
          </a:p>
          <a:p>
            <a:r>
              <a:rPr lang="en-US" sz="2800" dirty="0">
                <a:solidFill>
                  <a:schemeClr val="accent2"/>
                </a:solidFill>
              </a:rPr>
              <a:t>May 18, 2023</a:t>
            </a:r>
            <a:endParaRPr lang="en-US" sz="2800" dirty="0">
              <a:solidFill>
                <a:srgbClr val="FFFFFF"/>
              </a:solidFill>
            </a:endParaRPr>
          </a:p>
        </p:txBody>
      </p:sp>
    </p:spTree>
    <p:extLst>
      <p:ext uri="{BB962C8B-B14F-4D97-AF65-F5344CB8AC3E}">
        <p14:creationId xmlns:p14="http://schemas.microsoft.com/office/powerpoint/2010/main" val="72338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3EC9-41FB-A77F-60CC-4A34158A24C7}"/>
              </a:ext>
            </a:extLst>
          </p:cNvPr>
          <p:cNvSpPr txBox="1">
            <a:spLocks/>
          </p:cNvSpPr>
          <p:nvPr/>
        </p:nvSpPr>
        <p:spPr>
          <a:xfrm>
            <a:off x="688915" y="435060"/>
            <a:ext cx="931345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solidFill>
                  <a:schemeClr val="accent3"/>
                </a:solidFill>
              </a:rPr>
              <a:t>CHAPTER 4 - GENERAL</a:t>
            </a:r>
            <a:endParaRPr lang="en-US" b="1" dirty="0">
              <a:solidFill>
                <a:schemeClr val="accent3"/>
              </a:solidFill>
            </a:endParaRPr>
          </a:p>
        </p:txBody>
      </p:sp>
      <p:sp>
        <p:nvSpPr>
          <p:cNvPr id="3" name="Content Placeholder 2">
            <a:extLst>
              <a:ext uri="{FF2B5EF4-FFF2-40B4-BE49-F238E27FC236}">
                <a16:creationId xmlns:a16="http://schemas.microsoft.com/office/drawing/2014/main" id="{235B0BE8-726A-1041-D21F-3C7B1494237E}"/>
              </a:ext>
            </a:extLst>
          </p:cNvPr>
          <p:cNvSpPr txBox="1">
            <a:spLocks/>
          </p:cNvSpPr>
          <p:nvPr/>
        </p:nvSpPr>
        <p:spPr>
          <a:xfrm>
            <a:off x="-1386892" y="1266849"/>
            <a:ext cx="12191999" cy="1237935"/>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600"/>
              </a:spcBef>
              <a:buFont typeface="Calibri" panose="020F0502020204030204" pitchFamily="34" charset="0"/>
              <a:buNone/>
            </a:pPr>
            <a:r>
              <a:rPr lang="en-US" sz="2800" dirty="0">
                <a:solidFill>
                  <a:srgbClr val="D34817"/>
                </a:solidFill>
                <a:ea typeface="Times New Roman" panose="02020603050405020304" pitchFamily="18" charset="0"/>
                <a:cs typeface="Times New Roman"/>
              </a:rPr>
              <a:t>4.  </a:t>
            </a:r>
            <a:r>
              <a:rPr lang="en-US" sz="2800" dirty="0">
                <a:ea typeface="Times New Roman" panose="02020603050405020304" pitchFamily="18" charset="0"/>
                <a:cs typeface="Times New Roman"/>
              </a:rPr>
              <a:t>Re-number Inactive Projects from </a:t>
            </a:r>
            <a:r>
              <a:rPr lang="en-US" sz="2800" u="sng" dirty="0">
                <a:ea typeface="Times New Roman" panose="02020603050405020304" pitchFamily="18" charset="0"/>
                <a:cs typeface="Times New Roman"/>
              </a:rPr>
              <a:t>04.360</a:t>
            </a:r>
            <a:r>
              <a:rPr lang="en-US" sz="2800" dirty="0">
                <a:ea typeface="Times New Roman" panose="02020603050405020304" pitchFamily="18" charset="0"/>
                <a:cs typeface="Times New Roman"/>
              </a:rPr>
              <a:t> to </a:t>
            </a:r>
            <a:r>
              <a:rPr lang="en-US" sz="2800" u="sng" dirty="0">
                <a:ea typeface="Times New Roman" panose="02020603050405020304" pitchFamily="18" charset="0"/>
                <a:cs typeface="Times New Roman"/>
              </a:rPr>
              <a:t>04.350</a:t>
            </a:r>
          </a:p>
          <a:p>
            <a:pPr marL="0" indent="0" algn="ctr">
              <a:spcBef>
                <a:spcPts val="600"/>
              </a:spcBef>
              <a:buFont typeface="Calibri" panose="020F0502020204030204" pitchFamily="34" charset="0"/>
              <a:buNone/>
            </a:pPr>
            <a:endParaRPr lang="en-US" sz="2800" dirty="0"/>
          </a:p>
        </p:txBody>
      </p:sp>
      <p:pic>
        <p:nvPicPr>
          <p:cNvPr id="4" name="Picture 3">
            <a:extLst>
              <a:ext uri="{FF2B5EF4-FFF2-40B4-BE49-F238E27FC236}">
                <a16:creationId xmlns:a16="http://schemas.microsoft.com/office/drawing/2014/main" id="{B3439AFA-C41C-90E2-718F-E69D7A283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893" y="2179368"/>
            <a:ext cx="9354856" cy="1076475"/>
          </a:xfrm>
          <a:prstGeom prst="rect">
            <a:avLst/>
          </a:prstGeom>
          <a:ln>
            <a:solidFill>
              <a:schemeClr val="tx1"/>
            </a:solidFill>
          </a:ln>
        </p:spPr>
      </p:pic>
    </p:spTree>
    <p:extLst>
      <p:ext uri="{BB962C8B-B14F-4D97-AF65-F5344CB8AC3E}">
        <p14:creationId xmlns:p14="http://schemas.microsoft.com/office/powerpoint/2010/main" val="272153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2DE8-101B-B86C-1D93-2A3EB0CD6744}"/>
              </a:ext>
            </a:extLst>
          </p:cNvPr>
          <p:cNvSpPr txBox="1">
            <a:spLocks/>
          </p:cNvSpPr>
          <p:nvPr/>
        </p:nvSpPr>
        <p:spPr>
          <a:xfrm>
            <a:off x="545077" y="280948"/>
            <a:ext cx="931345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4 - GENERAL</a:t>
            </a:r>
          </a:p>
        </p:txBody>
      </p:sp>
      <p:sp>
        <p:nvSpPr>
          <p:cNvPr id="3" name="Content Placeholder 2">
            <a:extLst>
              <a:ext uri="{FF2B5EF4-FFF2-40B4-BE49-F238E27FC236}">
                <a16:creationId xmlns:a16="http://schemas.microsoft.com/office/drawing/2014/main" id="{614D425C-F7CB-036F-D6EA-12A2F69E31EA}"/>
              </a:ext>
            </a:extLst>
          </p:cNvPr>
          <p:cNvSpPr txBox="1">
            <a:spLocks/>
          </p:cNvSpPr>
          <p:nvPr/>
        </p:nvSpPr>
        <p:spPr>
          <a:xfrm>
            <a:off x="457090" y="1041622"/>
            <a:ext cx="5378631" cy="440666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hangingPunct="0">
              <a:spcBef>
                <a:spcPts val="0"/>
              </a:spcBef>
              <a:spcAft>
                <a:spcPts val="0"/>
              </a:spcAft>
              <a:buFont typeface="Calibri" panose="020F0502020204030204" pitchFamily="34" charset="0"/>
              <a:buNone/>
            </a:pPr>
            <a:r>
              <a:rPr lang="en-US" sz="2800" dirty="0">
                <a:solidFill>
                  <a:srgbClr val="D34817"/>
                </a:solidFill>
                <a:ea typeface="Times New Roman" panose="02020603050405020304" pitchFamily="18" charset="0"/>
                <a:cs typeface="Times New Roman" panose="02020603050405020304" pitchFamily="18" charset="0"/>
              </a:rPr>
              <a:t>5. </a:t>
            </a:r>
            <a:r>
              <a:rPr lang="en-US" sz="2800" u="sng" dirty="0">
                <a:latin typeface="Segoe UI" panose="020B0502040204020203" pitchFamily="34" charset="0"/>
                <a:ea typeface="Times New Roman" panose="02020603050405020304" pitchFamily="18" charset="0"/>
                <a:cs typeface="Times New Roman" panose="02020603050405020304" pitchFamily="18" charset="0"/>
              </a:rPr>
              <a:t>Table 04.030</a:t>
            </a:r>
            <a:r>
              <a:rPr lang="en-US" sz="2800" dirty="0">
                <a:latin typeface="Segoe UI" panose="020B0502040204020203" pitchFamily="34" charset="0"/>
                <a:ea typeface="Times New Roman" panose="02020603050405020304" pitchFamily="18" charset="0"/>
                <a:cs typeface="Times New Roman" panose="02020603050405020304" pitchFamily="18" charset="0"/>
              </a:rPr>
              <a:t> Animal Standards is updated to clarify regulations for RM and MU properties and to clarify distance separation requirements.</a:t>
            </a:r>
            <a:endParaRPr lang="en-US" sz="2800" dirty="0">
              <a:latin typeface="New York"/>
              <a:ea typeface="Times New Roman" panose="02020603050405020304" pitchFamily="18" charset="0"/>
              <a:cs typeface="Times New Roman" panose="02020603050405020304" pitchFamily="18" charset="0"/>
            </a:endParaRPr>
          </a:p>
          <a:p>
            <a:pPr marL="0" indent="0">
              <a:spcBef>
                <a:spcPts val="600"/>
              </a:spcBef>
              <a:buFont typeface="Calibri" panose="020F0502020204030204" pitchFamily="34" charset="0"/>
              <a:buNone/>
            </a:pPr>
            <a:endParaRPr lang="en-US" sz="2800" dirty="0"/>
          </a:p>
        </p:txBody>
      </p:sp>
      <p:pic>
        <p:nvPicPr>
          <p:cNvPr id="4" name="Picture 3" descr="Table&#10;&#10;Description automatically generated">
            <a:extLst>
              <a:ext uri="{FF2B5EF4-FFF2-40B4-BE49-F238E27FC236}">
                <a16:creationId xmlns:a16="http://schemas.microsoft.com/office/drawing/2014/main" id="{53089906-1381-121C-08FB-A68143E0E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973" y="682567"/>
            <a:ext cx="5419937" cy="5153153"/>
          </a:xfrm>
          <a:prstGeom prst="rect">
            <a:avLst/>
          </a:prstGeom>
          <a:ln>
            <a:solidFill>
              <a:schemeClr val="tx1"/>
            </a:solidFill>
          </a:ln>
        </p:spPr>
      </p:pic>
    </p:spTree>
    <p:extLst>
      <p:ext uri="{BB962C8B-B14F-4D97-AF65-F5344CB8AC3E}">
        <p14:creationId xmlns:p14="http://schemas.microsoft.com/office/powerpoint/2010/main" val="217020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41D2-61F8-FCCC-8934-E2F1A0F17F7F}"/>
              </a:ext>
            </a:extLst>
          </p:cNvPr>
          <p:cNvSpPr txBox="1">
            <a:spLocks/>
          </p:cNvSpPr>
          <p:nvPr/>
        </p:nvSpPr>
        <p:spPr>
          <a:xfrm>
            <a:off x="452610" y="267859"/>
            <a:ext cx="931345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4 - GENERAL</a:t>
            </a:r>
          </a:p>
        </p:txBody>
      </p:sp>
      <p:sp>
        <p:nvSpPr>
          <p:cNvPr id="3" name="Content Placeholder 2">
            <a:extLst>
              <a:ext uri="{FF2B5EF4-FFF2-40B4-BE49-F238E27FC236}">
                <a16:creationId xmlns:a16="http://schemas.microsoft.com/office/drawing/2014/main" id="{499F5361-E7C8-6DBD-CF5C-B1338367956C}"/>
              </a:ext>
            </a:extLst>
          </p:cNvPr>
          <p:cNvSpPr txBox="1">
            <a:spLocks/>
          </p:cNvSpPr>
          <p:nvPr/>
        </p:nvSpPr>
        <p:spPr>
          <a:xfrm>
            <a:off x="314071" y="1249346"/>
            <a:ext cx="4245667" cy="489553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sz="2800" dirty="0">
                <a:solidFill>
                  <a:srgbClr val="D34817"/>
                </a:solidFill>
                <a:ea typeface="Times New Roman" panose="02020603050405020304" pitchFamily="18" charset="0"/>
                <a:cs typeface="Times New Roman" panose="02020603050405020304" pitchFamily="18" charset="0"/>
              </a:rPr>
              <a:t>6.  </a:t>
            </a:r>
            <a:r>
              <a:rPr lang="en-US" sz="2800" dirty="0">
                <a:solidFill>
                  <a:schemeClr val="tx1"/>
                </a:solidFill>
                <a:ea typeface="Times New Roman" panose="02020603050405020304" pitchFamily="18" charset="0"/>
                <a:cs typeface="Times New Roman" panose="02020603050405020304" pitchFamily="18" charset="0"/>
              </a:rPr>
              <a:t>Add language to </a:t>
            </a:r>
            <a:r>
              <a:rPr lang="en-US" sz="2800" u="sng" dirty="0">
                <a:solidFill>
                  <a:schemeClr val="tx1"/>
                </a:solidFill>
                <a:ea typeface="Times New Roman" panose="02020603050405020304" pitchFamily="18" charset="0"/>
                <a:cs typeface="Times New Roman" panose="02020603050405020304" pitchFamily="18" charset="0"/>
              </a:rPr>
              <a:t>0</a:t>
            </a:r>
            <a:r>
              <a:rPr lang="en-US" sz="2800" u="sng" dirty="0">
                <a:ea typeface="Times New Roman" panose="02020603050405020304" pitchFamily="18" charset="0"/>
                <a:cs typeface="Times New Roman" panose="02020603050405020304" pitchFamily="18" charset="0"/>
              </a:rPr>
              <a:t>4.280.E.1</a:t>
            </a:r>
            <a:r>
              <a:rPr lang="en-US" sz="2800" dirty="0">
                <a:ea typeface="Times New Roman" panose="02020603050405020304" pitchFamily="18" charset="0"/>
                <a:cs typeface="Times New Roman" panose="02020603050405020304" pitchFamily="18" charset="0"/>
              </a:rPr>
              <a:t> per RPAC recommendation manufactured homes less than 20’ in width are consistent with the community character in Antelope Valley and Lee Vining, as well as clarifying language about foundation requirements. </a:t>
            </a:r>
          </a:p>
          <a:p>
            <a:pPr marL="0" indent="0">
              <a:spcBef>
                <a:spcPts val="600"/>
              </a:spcBef>
              <a:buFont typeface="Calibri" panose="020F0502020204030204" pitchFamily="34" charset="0"/>
              <a:buNone/>
            </a:pPr>
            <a:endParaRPr lang="en-US" sz="2800" dirty="0"/>
          </a:p>
        </p:txBody>
      </p:sp>
      <p:pic>
        <p:nvPicPr>
          <p:cNvPr id="4" name="Picture 3" descr="Text&#10;&#10;Description automatically generated">
            <a:extLst>
              <a:ext uri="{FF2B5EF4-FFF2-40B4-BE49-F238E27FC236}">
                <a16:creationId xmlns:a16="http://schemas.microsoft.com/office/drawing/2014/main" id="{19D7FEFE-FB30-6BB0-6BD1-7DF480573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199" y="993237"/>
            <a:ext cx="7568852" cy="4978483"/>
          </a:xfrm>
          <a:prstGeom prst="rect">
            <a:avLst/>
          </a:prstGeom>
          <a:ln>
            <a:solidFill>
              <a:schemeClr val="tx1"/>
            </a:solidFill>
          </a:ln>
        </p:spPr>
      </p:pic>
    </p:spTree>
    <p:extLst>
      <p:ext uri="{BB962C8B-B14F-4D97-AF65-F5344CB8AC3E}">
        <p14:creationId xmlns:p14="http://schemas.microsoft.com/office/powerpoint/2010/main" val="224637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19AB-66DA-04B0-2C1D-98283671FC9B}"/>
              </a:ext>
            </a:extLst>
          </p:cNvPr>
          <p:cNvSpPr txBox="1">
            <a:spLocks/>
          </p:cNvSpPr>
          <p:nvPr/>
        </p:nvSpPr>
        <p:spPr>
          <a:xfrm>
            <a:off x="370416" y="394976"/>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12 – DEVELOPMENT CREDITS</a:t>
            </a:r>
          </a:p>
        </p:txBody>
      </p:sp>
      <p:sp>
        <p:nvSpPr>
          <p:cNvPr id="3" name="Content Placeholder 2">
            <a:extLst>
              <a:ext uri="{FF2B5EF4-FFF2-40B4-BE49-F238E27FC236}">
                <a16:creationId xmlns:a16="http://schemas.microsoft.com/office/drawing/2014/main" id="{B7AF3CD9-9043-EBBA-D303-58675FA76A38}"/>
              </a:ext>
            </a:extLst>
          </p:cNvPr>
          <p:cNvSpPr txBox="1">
            <a:spLocks/>
          </p:cNvSpPr>
          <p:nvPr/>
        </p:nvSpPr>
        <p:spPr>
          <a:xfrm>
            <a:off x="446453" y="1213315"/>
            <a:ext cx="10768520" cy="123793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sz="2800" dirty="0">
                <a:solidFill>
                  <a:srgbClr val="D34817"/>
                </a:solidFill>
                <a:ea typeface="Times New Roman" panose="02020603050405020304" pitchFamily="18" charset="0"/>
                <a:cs typeface="Times New Roman" panose="02020603050405020304" pitchFamily="18" charset="0"/>
              </a:rPr>
              <a:t>1.  </a:t>
            </a:r>
            <a:r>
              <a:rPr lang="en-US" sz="2800" dirty="0">
                <a:ea typeface="Times New Roman" panose="02020603050405020304" pitchFamily="18" charset="0"/>
                <a:cs typeface="Times New Roman" panose="02020603050405020304" pitchFamily="18" charset="0"/>
              </a:rPr>
              <a:t>Re-number sections for consistency with content of General Plan.</a:t>
            </a:r>
          </a:p>
          <a:p>
            <a:pPr marL="0" indent="0">
              <a:spcBef>
                <a:spcPts val="600"/>
              </a:spcBef>
              <a:buFont typeface="Calibri" panose="020F0502020204030204" pitchFamily="34" charset="0"/>
              <a:buNone/>
            </a:pPr>
            <a:endParaRPr lang="en-US" sz="2800" dirty="0"/>
          </a:p>
        </p:txBody>
      </p:sp>
      <p:pic>
        <p:nvPicPr>
          <p:cNvPr id="4" name="Picture 3" descr="Graphical user interface, text, application, email&#10;&#10;Description automatically generated">
            <a:extLst>
              <a:ext uri="{FF2B5EF4-FFF2-40B4-BE49-F238E27FC236}">
                <a16:creationId xmlns:a16="http://schemas.microsoft.com/office/drawing/2014/main" id="{EB1E75D2-16EE-0D27-9DB8-D6E65C222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49" y="1893034"/>
            <a:ext cx="9392961" cy="2753109"/>
          </a:xfrm>
          <a:prstGeom prst="rect">
            <a:avLst/>
          </a:prstGeom>
          <a:ln>
            <a:solidFill>
              <a:schemeClr val="tx1"/>
            </a:solidFill>
          </a:ln>
        </p:spPr>
      </p:pic>
    </p:spTree>
    <p:extLst>
      <p:ext uri="{BB962C8B-B14F-4D97-AF65-F5344CB8AC3E}">
        <p14:creationId xmlns:p14="http://schemas.microsoft.com/office/powerpoint/2010/main" val="225294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3DBC-F7F1-40FD-6A33-EF55AF99DAAB}"/>
              </a:ext>
            </a:extLst>
          </p:cNvPr>
          <p:cNvSpPr txBox="1">
            <a:spLocks/>
          </p:cNvSpPr>
          <p:nvPr/>
        </p:nvSpPr>
        <p:spPr>
          <a:xfrm>
            <a:off x="421787" y="268513"/>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12 – DEVELOPMENT CREDITS</a:t>
            </a:r>
          </a:p>
        </p:txBody>
      </p:sp>
      <p:sp>
        <p:nvSpPr>
          <p:cNvPr id="3" name="Content Placeholder 2">
            <a:extLst>
              <a:ext uri="{FF2B5EF4-FFF2-40B4-BE49-F238E27FC236}">
                <a16:creationId xmlns:a16="http://schemas.microsoft.com/office/drawing/2014/main" id="{7973EF97-E163-6ABE-BE14-0C40A227AAFC}"/>
              </a:ext>
            </a:extLst>
          </p:cNvPr>
          <p:cNvSpPr txBox="1">
            <a:spLocks/>
          </p:cNvSpPr>
          <p:nvPr/>
        </p:nvSpPr>
        <p:spPr>
          <a:xfrm>
            <a:off x="497823" y="993891"/>
            <a:ext cx="9909242" cy="7843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sz="2400" dirty="0">
                <a:solidFill>
                  <a:srgbClr val="D34817"/>
                </a:solidFill>
                <a:ea typeface="Times New Roman" panose="02020603050405020304" pitchFamily="18" charset="0"/>
                <a:cs typeface="Times New Roman" panose="02020603050405020304" pitchFamily="18" charset="0"/>
              </a:rPr>
              <a:t>2.  </a:t>
            </a:r>
            <a:r>
              <a:rPr lang="en-US" sz="2400" dirty="0">
                <a:ea typeface="Times New Roman" panose="02020603050405020304" pitchFamily="18" charset="0"/>
                <a:cs typeface="Times New Roman" panose="02020603050405020304" pitchFamily="18" charset="0"/>
              </a:rPr>
              <a:t>Add language to reference the Development Credit Map and to clarify that policies specific to an area can be found in the area plans.</a:t>
            </a:r>
          </a:p>
        </p:txBody>
      </p:sp>
      <p:pic>
        <p:nvPicPr>
          <p:cNvPr id="4" name="Picture 3" descr="Text, letter&#10;&#10;Description automatically generated">
            <a:extLst>
              <a:ext uri="{FF2B5EF4-FFF2-40B4-BE49-F238E27FC236}">
                <a16:creationId xmlns:a16="http://schemas.microsoft.com/office/drawing/2014/main" id="{8F142A94-D85A-0766-F304-3820974B8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623" y="2036900"/>
            <a:ext cx="9307224" cy="3610479"/>
          </a:xfrm>
          <a:prstGeom prst="rect">
            <a:avLst/>
          </a:prstGeom>
          <a:ln>
            <a:solidFill>
              <a:schemeClr val="tx1"/>
            </a:solidFill>
          </a:ln>
        </p:spPr>
      </p:pic>
    </p:spTree>
    <p:extLst>
      <p:ext uri="{BB962C8B-B14F-4D97-AF65-F5344CB8AC3E}">
        <p14:creationId xmlns:p14="http://schemas.microsoft.com/office/powerpoint/2010/main" val="210943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55B4-CCAB-D366-5C3A-9FAE99D7034D}"/>
              </a:ext>
            </a:extLst>
          </p:cNvPr>
          <p:cNvSpPr txBox="1">
            <a:spLocks/>
          </p:cNvSpPr>
          <p:nvPr/>
        </p:nvSpPr>
        <p:spPr>
          <a:xfrm>
            <a:off x="267675" y="343752"/>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12 – DEVELOPMENT CREDITS</a:t>
            </a:r>
          </a:p>
        </p:txBody>
      </p:sp>
      <p:sp>
        <p:nvSpPr>
          <p:cNvPr id="3" name="Content Placeholder 2">
            <a:extLst>
              <a:ext uri="{FF2B5EF4-FFF2-40B4-BE49-F238E27FC236}">
                <a16:creationId xmlns:a16="http://schemas.microsoft.com/office/drawing/2014/main" id="{30D56BC5-E674-FA52-C96C-8B8A1F47A32B}"/>
              </a:ext>
            </a:extLst>
          </p:cNvPr>
          <p:cNvSpPr txBox="1">
            <a:spLocks/>
          </p:cNvSpPr>
          <p:nvPr/>
        </p:nvSpPr>
        <p:spPr>
          <a:xfrm>
            <a:off x="0" y="1069130"/>
            <a:ext cx="12192000" cy="352718"/>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600"/>
              </a:spcBef>
              <a:buFont typeface="Calibri" panose="020F0502020204030204" pitchFamily="34" charset="0"/>
              <a:buNone/>
            </a:pPr>
            <a:r>
              <a:rPr lang="en-US" sz="2400" dirty="0">
                <a:solidFill>
                  <a:srgbClr val="D34817"/>
                </a:solidFill>
                <a:ea typeface="Times New Roman" panose="02020603050405020304" pitchFamily="18" charset="0"/>
                <a:cs typeface="Times New Roman"/>
              </a:rPr>
              <a:t>3.  </a:t>
            </a:r>
            <a:r>
              <a:rPr lang="en-US" sz="2400" dirty="0">
                <a:ea typeface="Times New Roman" panose="02020603050405020304" pitchFamily="18" charset="0"/>
                <a:cs typeface="Times New Roman"/>
              </a:rPr>
              <a:t>Add </a:t>
            </a:r>
            <a:r>
              <a:rPr lang="en-US" sz="2400" dirty="0">
                <a:latin typeface="Segoe UI"/>
                <a:ea typeface="Times New Roman" panose="02020603050405020304" pitchFamily="18" charset="0"/>
                <a:cs typeface="Times New Roman"/>
              </a:rPr>
              <a:t>language </a:t>
            </a:r>
            <a:r>
              <a:rPr lang="en-US" sz="2400" u="sng" dirty="0" err="1">
                <a:latin typeface="Segoe UI"/>
                <a:ea typeface="Times New Roman" panose="02020603050405020304" pitchFamily="18" charset="0"/>
                <a:cs typeface="Times New Roman"/>
              </a:rPr>
              <a:t>D.i</a:t>
            </a:r>
            <a:r>
              <a:rPr lang="en-US" sz="2400" u="sng" dirty="0">
                <a:latin typeface="Segoe UI"/>
                <a:ea typeface="Times New Roman" panose="02020603050405020304" pitchFamily="18" charset="0"/>
                <a:cs typeface="Times New Roman"/>
              </a:rPr>
              <a:t>-ii</a:t>
            </a:r>
            <a:r>
              <a:rPr lang="en-US" sz="2400" dirty="0">
                <a:latin typeface="Segoe UI"/>
                <a:ea typeface="Times New Roman" panose="02020603050405020304" pitchFamily="18" charset="0"/>
                <a:cs typeface="Times New Roman"/>
              </a:rPr>
              <a:t> to section </a:t>
            </a:r>
            <a:r>
              <a:rPr lang="en-US" sz="2400" u="sng" dirty="0">
                <a:latin typeface="Segoe UI"/>
                <a:ea typeface="Times New Roman" panose="02020603050405020304" pitchFamily="18" charset="0"/>
                <a:cs typeface="Times New Roman"/>
              </a:rPr>
              <a:t>12.040</a:t>
            </a:r>
            <a:r>
              <a:rPr lang="en-US" sz="2400" dirty="0">
                <a:latin typeface="Segoe UI"/>
                <a:ea typeface="Times New Roman" panose="02020603050405020304" pitchFamily="18" charset="0"/>
                <a:cs typeface="Times New Roman"/>
              </a:rPr>
              <a:t> clarifying the development credit plan process.</a:t>
            </a:r>
          </a:p>
        </p:txBody>
      </p:sp>
      <p:pic>
        <p:nvPicPr>
          <p:cNvPr id="4" name="Picture 3" descr="Text&#10;&#10;Description automatically generated with medium confidence">
            <a:extLst>
              <a:ext uri="{FF2B5EF4-FFF2-40B4-BE49-F238E27FC236}">
                <a16:creationId xmlns:a16="http://schemas.microsoft.com/office/drawing/2014/main" id="{5B4D5434-16C0-3113-67DC-4248E3F53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30" y="2098184"/>
            <a:ext cx="9888175" cy="2621467"/>
          </a:xfrm>
          <a:prstGeom prst="rect">
            <a:avLst/>
          </a:prstGeom>
          <a:ln>
            <a:solidFill>
              <a:schemeClr val="tx1"/>
            </a:solidFill>
          </a:ln>
        </p:spPr>
      </p:pic>
    </p:spTree>
    <p:extLst>
      <p:ext uri="{BB962C8B-B14F-4D97-AF65-F5344CB8AC3E}">
        <p14:creationId xmlns:p14="http://schemas.microsoft.com/office/powerpoint/2010/main" val="298299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2805-1A92-C108-5E42-22320CB7C533}"/>
              </a:ext>
            </a:extLst>
          </p:cNvPr>
          <p:cNvSpPr txBox="1">
            <a:spLocks/>
          </p:cNvSpPr>
          <p:nvPr/>
        </p:nvSpPr>
        <p:spPr>
          <a:xfrm>
            <a:off x="223736" y="198754"/>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12 – DEVELOPMENT CREDITS</a:t>
            </a:r>
          </a:p>
        </p:txBody>
      </p:sp>
      <p:sp>
        <p:nvSpPr>
          <p:cNvPr id="3" name="Content Placeholder 2">
            <a:extLst>
              <a:ext uri="{FF2B5EF4-FFF2-40B4-BE49-F238E27FC236}">
                <a16:creationId xmlns:a16="http://schemas.microsoft.com/office/drawing/2014/main" id="{95C63A34-BB7A-EC31-B4CC-2480AAF510DA}"/>
              </a:ext>
            </a:extLst>
          </p:cNvPr>
          <p:cNvSpPr txBox="1">
            <a:spLocks/>
          </p:cNvSpPr>
          <p:nvPr/>
        </p:nvSpPr>
        <p:spPr>
          <a:xfrm>
            <a:off x="223736" y="1146848"/>
            <a:ext cx="11968263" cy="60563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sz="2400" dirty="0">
                <a:solidFill>
                  <a:srgbClr val="D34817"/>
                </a:solidFill>
                <a:ea typeface="Times New Roman" panose="02020603050405020304" pitchFamily="18" charset="0"/>
                <a:cs typeface="Times New Roman" panose="02020603050405020304" pitchFamily="18" charset="0"/>
              </a:rPr>
              <a:t>4.  </a:t>
            </a:r>
            <a:r>
              <a:rPr lang="en-US" sz="2400" dirty="0">
                <a:ea typeface="Times New Roman" panose="02020603050405020304" pitchFamily="18" charset="0"/>
                <a:cs typeface="Times New Roman" panose="02020603050405020304" pitchFamily="18" charset="0"/>
              </a:rPr>
              <a:t>Add </a:t>
            </a:r>
            <a:r>
              <a:rPr lang="en-US" sz="2400" dirty="0">
                <a:latin typeface="Segoe UI" panose="020B0502040204020203" pitchFamily="34" charset="0"/>
                <a:ea typeface="Times New Roman" panose="02020603050405020304" pitchFamily="18" charset="0"/>
                <a:cs typeface="Times New Roman" panose="02020603050405020304" pitchFamily="18" charset="0"/>
              </a:rPr>
              <a:t>footnotes to section </a:t>
            </a:r>
            <a:r>
              <a:rPr lang="en-US" sz="2400" u="sng" dirty="0">
                <a:latin typeface="Segoe UI" panose="020B0502040204020203" pitchFamily="34" charset="0"/>
                <a:ea typeface="Times New Roman" panose="02020603050405020304" pitchFamily="18" charset="0"/>
                <a:cs typeface="Times New Roman" panose="02020603050405020304" pitchFamily="18" charset="0"/>
              </a:rPr>
              <a:t>12.050</a:t>
            </a:r>
            <a:r>
              <a:rPr lang="en-US" sz="2400" dirty="0">
                <a:latin typeface="Segoe UI" panose="020B0502040204020203" pitchFamily="34" charset="0"/>
                <a:ea typeface="Times New Roman" panose="02020603050405020304" pitchFamily="18" charset="0"/>
                <a:cs typeface="Times New Roman" panose="02020603050405020304" pitchFamily="18" charset="0"/>
              </a:rPr>
              <a:t> to provide background and intent of the development credit program.</a:t>
            </a:r>
            <a:endParaRPr lang="en-US" sz="2400" dirty="0">
              <a:latin typeface="New York"/>
              <a:ea typeface="Times New Roman" panose="02020603050405020304" pitchFamily="18" charset="0"/>
              <a:cs typeface="Times New Roman" panose="02020603050405020304" pitchFamily="18" charset="0"/>
            </a:endParaRPr>
          </a:p>
        </p:txBody>
      </p:sp>
      <p:pic>
        <p:nvPicPr>
          <p:cNvPr id="4" name="Picture 3" descr="Background pattern&#10;&#10;Description automatically generated">
            <a:extLst>
              <a:ext uri="{FF2B5EF4-FFF2-40B4-BE49-F238E27FC236}">
                <a16:creationId xmlns:a16="http://schemas.microsoft.com/office/drawing/2014/main" id="{58A3892E-A4A4-3471-433E-335672C04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599" y="2053041"/>
            <a:ext cx="8792802" cy="3658111"/>
          </a:xfrm>
          <a:prstGeom prst="rect">
            <a:avLst/>
          </a:prstGeom>
          <a:ln>
            <a:solidFill>
              <a:schemeClr val="tx1"/>
            </a:solidFill>
          </a:ln>
        </p:spPr>
      </p:pic>
    </p:spTree>
    <p:extLst>
      <p:ext uri="{BB962C8B-B14F-4D97-AF65-F5344CB8AC3E}">
        <p14:creationId xmlns:p14="http://schemas.microsoft.com/office/powerpoint/2010/main" val="149118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D150-B832-28D4-EC52-45348FADD2F7}"/>
              </a:ext>
            </a:extLst>
          </p:cNvPr>
          <p:cNvSpPr txBox="1">
            <a:spLocks/>
          </p:cNvSpPr>
          <p:nvPr/>
        </p:nvSpPr>
        <p:spPr>
          <a:xfrm>
            <a:off x="267675" y="216263"/>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23 – DARK SKY REGULATIONS</a:t>
            </a:r>
          </a:p>
        </p:txBody>
      </p:sp>
      <p:sp>
        <p:nvSpPr>
          <p:cNvPr id="3" name="Content Placeholder 2">
            <a:extLst>
              <a:ext uri="{FF2B5EF4-FFF2-40B4-BE49-F238E27FC236}">
                <a16:creationId xmlns:a16="http://schemas.microsoft.com/office/drawing/2014/main" id="{22A6B0B6-AE2E-FA32-17E7-A4DFBB13053C}"/>
              </a:ext>
            </a:extLst>
          </p:cNvPr>
          <p:cNvSpPr txBox="1">
            <a:spLocks/>
          </p:cNvSpPr>
          <p:nvPr/>
        </p:nvSpPr>
        <p:spPr>
          <a:xfrm>
            <a:off x="363968" y="987256"/>
            <a:ext cx="11079803" cy="60563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600"/>
              </a:spcBef>
              <a:buFont typeface="Calibri" panose="020F0502020204030204" pitchFamily="34" charset="0"/>
              <a:buAutoNum type="arabicPeriod"/>
            </a:pPr>
            <a:r>
              <a:rPr lang="en-US" sz="2400" dirty="0">
                <a:ea typeface="Times New Roman" panose="02020603050405020304" pitchFamily="18" charset="0"/>
                <a:cs typeface="Times New Roman" panose="02020603050405020304" pitchFamily="18" charset="0"/>
              </a:rPr>
              <a:t>Add </a:t>
            </a:r>
            <a:r>
              <a:rPr lang="en-US" sz="2400" dirty="0">
                <a:latin typeface="Segoe UI" panose="020B0502040204020203" pitchFamily="34" charset="0"/>
                <a:ea typeface="Times New Roman" panose="02020603050405020304" pitchFamily="18" charset="0"/>
                <a:cs typeface="Times New Roman" panose="02020603050405020304" pitchFamily="18" charset="0"/>
              </a:rPr>
              <a:t>language to clarify preferred lighting temperatures, remove language referencing incandescent bulbs.</a:t>
            </a:r>
            <a:endParaRPr lang="en-US" sz="2400" dirty="0">
              <a:latin typeface="New York"/>
              <a:ea typeface="Times New Roman" panose="02020603050405020304" pitchFamily="18"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6BD175CF-BD1B-9024-4801-DCF6BD219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543" y="1793594"/>
            <a:ext cx="8174913" cy="4206426"/>
          </a:xfrm>
          <a:prstGeom prst="rect">
            <a:avLst/>
          </a:prstGeom>
          <a:ln>
            <a:solidFill>
              <a:schemeClr val="tx1"/>
            </a:solidFill>
          </a:ln>
        </p:spPr>
      </p:pic>
    </p:spTree>
    <p:extLst>
      <p:ext uri="{BB962C8B-B14F-4D97-AF65-F5344CB8AC3E}">
        <p14:creationId xmlns:p14="http://schemas.microsoft.com/office/powerpoint/2010/main" val="94099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64C5-9855-F868-CDEC-63CE884F8E73}"/>
              </a:ext>
            </a:extLst>
          </p:cNvPr>
          <p:cNvSpPr txBox="1">
            <a:spLocks/>
          </p:cNvSpPr>
          <p:nvPr/>
        </p:nvSpPr>
        <p:spPr>
          <a:xfrm>
            <a:off x="226578" y="198754"/>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23 – DARK SKY REGULATIONS</a:t>
            </a:r>
          </a:p>
        </p:txBody>
      </p:sp>
      <p:sp>
        <p:nvSpPr>
          <p:cNvPr id="3" name="Content Placeholder 2">
            <a:extLst>
              <a:ext uri="{FF2B5EF4-FFF2-40B4-BE49-F238E27FC236}">
                <a16:creationId xmlns:a16="http://schemas.microsoft.com/office/drawing/2014/main" id="{92258C79-5F41-0B61-8DF1-913D12CA4E30}"/>
              </a:ext>
            </a:extLst>
          </p:cNvPr>
          <p:cNvSpPr txBox="1">
            <a:spLocks/>
          </p:cNvSpPr>
          <p:nvPr/>
        </p:nvSpPr>
        <p:spPr>
          <a:xfrm>
            <a:off x="-794935" y="1043874"/>
            <a:ext cx="12003932" cy="605637"/>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600"/>
              </a:spcBef>
              <a:buFont typeface="Calibri" panose="020F0502020204030204" pitchFamily="34" charset="0"/>
              <a:buNone/>
            </a:pPr>
            <a:r>
              <a:rPr lang="en-US" sz="2400" dirty="0">
                <a:solidFill>
                  <a:srgbClr val="D34817"/>
                </a:solidFill>
                <a:ea typeface="Times New Roman" panose="02020603050405020304" pitchFamily="18" charset="0"/>
                <a:cs typeface="Times New Roman"/>
              </a:rPr>
              <a:t>2.   </a:t>
            </a:r>
            <a:r>
              <a:rPr lang="en-US" sz="2400" dirty="0">
                <a:ea typeface="Times New Roman" panose="02020603050405020304" pitchFamily="18" charset="0"/>
                <a:cs typeface="Times New Roman"/>
              </a:rPr>
              <a:t>Add </a:t>
            </a:r>
            <a:r>
              <a:rPr lang="en-US" sz="2400" u="sng" dirty="0">
                <a:latin typeface="Calibri"/>
                <a:ea typeface="Times New Roman" panose="02020603050405020304" pitchFamily="18" charset="0"/>
                <a:cs typeface="Times New Roman"/>
              </a:rPr>
              <a:t>T</a:t>
            </a:r>
            <a:r>
              <a:rPr lang="en-US" sz="2400" u="sng" dirty="0">
                <a:latin typeface="Calibri"/>
                <a:ea typeface="Times New Roman" panose="02020603050405020304" pitchFamily="18" charset="0"/>
                <a:cs typeface="Segoe UI"/>
              </a:rPr>
              <a:t>able 23.050.E</a:t>
            </a:r>
            <a:r>
              <a:rPr lang="en-US" sz="2400" dirty="0">
                <a:latin typeface="Calibri"/>
                <a:ea typeface="Times New Roman" panose="02020603050405020304" pitchFamily="18" charset="0"/>
                <a:cs typeface="Segoe UI"/>
              </a:rPr>
              <a:t> to determine conversions between watts and lumens.</a:t>
            </a:r>
          </a:p>
        </p:txBody>
      </p:sp>
      <p:pic>
        <p:nvPicPr>
          <p:cNvPr id="4" name="Picture 3" descr="Table&#10;&#10;Description automatically generated">
            <a:extLst>
              <a:ext uri="{FF2B5EF4-FFF2-40B4-BE49-F238E27FC236}">
                <a16:creationId xmlns:a16="http://schemas.microsoft.com/office/drawing/2014/main" id="{32B41C29-0D24-3166-59C1-CC8CB5F90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513" y="1747024"/>
            <a:ext cx="8969412" cy="4067102"/>
          </a:xfrm>
          <a:prstGeom prst="rect">
            <a:avLst/>
          </a:prstGeom>
          <a:ln>
            <a:solidFill>
              <a:schemeClr val="tx1"/>
            </a:solidFill>
          </a:ln>
        </p:spPr>
      </p:pic>
    </p:spTree>
    <p:extLst>
      <p:ext uri="{BB962C8B-B14F-4D97-AF65-F5344CB8AC3E}">
        <p14:creationId xmlns:p14="http://schemas.microsoft.com/office/powerpoint/2010/main" val="251285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E732-BFBD-E7DF-3AFF-6A50D084F05D}"/>
              </a:ext>
            </a:extLst>
          </p:cNvPr>
          <p:cNvSpPr txBox="1">
            <a:spLocks/>
          </p:cNvSpPr>
          <p:nvPr/>
        </p:nvSpPr>
        <p:spPr>
          <a:xfrm>
            <a:off x="332067" y="322086"/>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25 – SHORT-TERM RENTALS</a:t>
            </a:r>
          </a:p>
        </p:txBody>
      </p:sp>
      <p:sp>
        <p:nvSpPr>
          <p:cNvPr id="3" name="Content Placeholder 2">
            <a:extLst>
              <a:ext uri="{FF2B5EF4-FFF2-40B4-BE49-F238E27FC236}">
                <a16:creationId xmlns:a16="http://schemas.microsoft.com/office/drawing/2014/main" id="{A47A99A9-6E66-491B-740C-18E941B3F711}"/>
              </a:ext>
            </a:extLst>
          </p:cNvPr>
          <p:cNvSpPr txBox="1">
            <a:spLocks/>
          </p:cNvSpPr>
          <p:nvPr/>
        </p:nvSpPr>
        <p:spPr>
          <a:xfrm>
            <a:off x="-143999" y="1167206"/>
            <a:ext cx="12003932" cy="605637"/>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600"/>
              </a:spcBef>
              <a:buFont typeface="Calibri" panose="020F0502020204030204" pitchFamily="34" charset="0"/>
              <a:buNone/>
            </a:pPr>
            <a:r>
              <a:rPr lang="en-US" sz="2400" dirty="0">
                <a:solidFill>
                  <a:srgbClr val="D34817"/>
                </a:solidFill>
                <a:ea typeface="Times New Roman" panose="02020603050405020304" pitchFamily="18" charset="0"/>
                <a:cs typeface="Times New Roman"/>
              </a:rPr>
              <a:t>1.   </a:t>
            </a:r>
            <a:r>
              <a:rPr lang="en-US" sz="2400" dirty="0">
                <a:ea typeface="Times New Roman" panose="02020603050405020304" pitchFamily="18" charset="0"/>
                <a:cs typeface="Times New Roman"/>
              </a:rPr>
              <a:t>Add </a:t>
            </a:r>
            <a:r>
              <a:rPr lang="en-US" sz="2400" dirty="0">
                <a:latin typeface="Segoe UI"/>
                <a:ea typeface="Times New Roman" panose="02020603050405020304" pitchFamily="18" charset="0"/>
                <a:cs typeface="Times New Roman"/>
              </a:rPr>
              <a:t>clarification language to </a:t>
            </a:r>
            <a:r>
              <a:rPr lang="en-US" sz="2400" u="sng" dirty="0">
                <a:latin typeface="Segoe UI"/>
                <a:ea typeface="Times New Roman" panose="02020603050405020304" pitchFamily="18" charset="0"/>
                <a:cs typeface="Times New Roman"/>
              </a:rPr>
              <a:t>25.015</a:t>
            </a:r>
            <a:r>
              <a:rPr lang="en-US" sz="2400" dirty="0">
                <a:latin typeface="Segoe UI"/>
                <a:ea typeface="Times New Roman" panose="02020603050405020304" pitchFamily="18" charset="0"/>
                <a:cs typeface="Times New Roman"/>
              </a:rPr>
              <a:t> General Requirements and Applicability:</a:t>
            </a:r>
          </a:p>
          <a:p>
            <a:pPr marL="0" indent="0" algn="ctr">
              <a:spcBef>
                <a:spcPts val="600"/>
              </a:spcBef>
              <a:buFont typeface="Calibri" panose="020F0502020204030204" pitchFamily="34" charset="0"/>
              <a:buNone/>
            </a:pPr>
            <a:endParaRPr lang="en-US" sz="1800" dirty="0">
              <a:latin typeface="New York"/>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32EC433-E1AA-7FB4-ADDA-6312FBE22A97}"/>
              </a:ext>
            </a:extLst>
          </p:cNvPr>
          <p:cNvPicPr>
            <a:picLocks noChangeAspect="1"/>
          </p:cNvPicPr>
          <p:nvPr/>
        </p:nvPicPr>
        <p:blipFill>
          <a:blip r:embed="rId2"/>
          <a:stretch>
            <a:fillRect/>
          </a:stretch>
        </p:blipFill>
        <p:spPr>
          <a:xfrm>
            <a:off x="1664947" y="1672416"/>
            <a:ext cx="8406724" cy="4594820"/>
          </a:xfrm>
          <a:prstGeom prst="rect">
            <a:avLst/>
          </a:prstGeom>
        </p:spPr>
      </p:pic>
    </p:spTree>
    <p:extLst>
      <p:ext uri="{BB962C8B-B14F-4D97-AF65-F5344CB8AC3E}">
        <p14:creationId xmlns:p14="http://schemas.microsoft.com/office/powerpoint/2010/main" val="301605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CE5F40-5F66-5023-4FA7-50A3D9EC6D2A}"/>
              </a:ext>
            </a:extLst>
          </p:cNvPr>
          <p:cNvSpPr txBox="1"/>
          <p:nvPr/>
        </p:nvSpPr>
        <p:spPr>
          <a:xfrm>
            <a:off x="1102759" y="893852"/>
            <a:ext cx="9986481" cy="3877985"/>
          </a:xfrm>
          <a:prstGeom prst="rect">
            <a:avLst/>
          </a:prstGeom>
          <a:noFill/>
        </p:spPr>
        <p:txBody>
          <a:bodyPr wrap="square">
            <a:spAutoFit/>
          </a:bodyPr>
          <a:lstStyle/>
          <a:p>
            <a:r>
              <a:rPr lang="en-US" sz="6600" b="1" dirty="0"/>
              <a:t>Timeline</a:t>
            </a:r>
            <a:r>
              <a:rPr lang="en-US" sz="3600" b="1" dirty="0"/>
              <a:t>		</a:t>
            </a:r>
            <a:r>
              <a:rPr lang="en-US" sz="3600" dirty="0"/>
              <a:t>2022 RPACs</a:t>
            </a:r>
            <a:br>
              <a:rPr lang="en-US" sz="3600" b="1" dirty="0"/>
            </a:br>
            <a:r>
              <a:rPr lang="en-US" sz="6000" b="1" dirty="0"/>
              <a:t>Noticing</a:t>
            </a:r>
            <a:r>
              <a:rPr lang="en-US" sz="3600" b="1" dirty="0"/>
              <a:t>			</a:t>
            </a:r>
            <a:r>
              <a:rPr lang="en-US" sz="3600" dirty="0"/>
              <a:t>Public Hearing &amp; SB18</a:t>
            </a:r>
            <a:br>
              <a:rPr lang="en-US" sz="3600" b="1" dirty="0"/>
            </a:br>
            <a:r>
              <a:rPr lang="en-US" sz="6000" b="1" dirty="0"/>
              <a:t>CEQA</a:t>
            </a:r>
            <a:r>
              <a:rPr lang="en-US" sz="3600" b="1" dirty="0"/>
              <a:t>					</a:t>
            </a:r>
            <a:r>
              <a:rPr lang="en-US" sz="3600" dirty="0"/>
              <a:t>Addendum to 2015 GP EIR</a:t>
            </a:r>
          </a:p>
          <a:p>
            <a:r>
              <a:rPr lang="en-US" sz="6000" b="1" dirty="0"/>
              <a:t>Fiscal					</a:t>
            </a:r>
            <a:r>
              <a:rPr lang="en-US" sz="3600" dirty="0"/>
              <a:t>No Impact</a:t>
            </a:r>
            <a:endParaRPr lang="en-US" sz="6000" dirty="0"/>
          </a:p>
        </p:txBody>
      </p:sp>
    </p:spTree>
    <p:extLst>
      <p:ext uri="{BB962C8B-B14F-4D97-AF65-F5344CB8AC3E}">
        <p14:creationId xmlns:p14="http://schemas.microsoft.com/office/powerpoint/2010/main" val="69328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A37ABE-6A86-B7BF-7354-64EFBD83908A}"/>
              </a:ext>
            </a:extLst>
          </p:cNvPr>
          <p:cNvSpPr txBox="1">
            <a:spLocks/>
          </p:cNvSpPr>
          <p:nvPr/>
        </p:nvSpPr>
        <p:spPr>
          <a:xfrm>
            <a:off x="363965" y="192412"/>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25 – SHORT-TERM RENTALS</a:t>
            </a:r>
          </a:p>
        </p:txBody>
      </p:sp>
      <p:sp>
        <p:nvSpPr>
          <p:cNvPr id="6" name="Content Placeholder 2">
            <a:extLst>
              <a:ext uri="{FF2B5EF4-FFF2-40B4-BE49-F238E27FC236}">
                <a16:creationId xmlns:a16="http://schemas.microsoft.com/office/drawing/2014/main" id="{B9ACBCCC-65B6-F2D4-B2E9-5A8822BCE0CC}"/>
              </a:ext>
            </a:extLst>
          </p:cNvPr>
          <p:cNvSpPr txBox="1">
            <a:spLocks/>
          </p:cNvSpPr>
          <p:nvPr/>
        </p:nvSpPr>
        <p:spPr>
          <a:xfrm>
            <a:off x="363965" y="917790"/>
            <a:ext cx="9999407" cy="1095579"/>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sz="2400" dirty="0">
                <a:solidFill>
                  <a:srgbClr val="D34817"/>
                </a:solidFill>
                <a:ea typeface="Times New Roman" panose="02020603050405020304" pitchFamily="18" charset="0"/>
                <a:cs typeface="Times New Roman"/>
              </a:rPr>
              <a:t>2.   </a:t>
            </a:r>
            <a:r>
              <a:rPr lang="en-US" sz="2400" dirty="0">
                <a:ea typeface="Times New Roman" panose="02020603050405020304" pitchFamily="18" charset="0"/>
                <a:cs typeface="Times New Roman"/>
              </a:rPr>
              <a:t>Add </a:t>
            </a:r>
            <a:r>
              <a:rPr lang="en-US" sz="2400" dirty="0">
                <a:latin typeface="Segoe UI"/>
                <a:ea typeface="Times New Roman" panose="02020603050405020304" pitchFamily="18" charset="0"/>
                <a:cs typeface="Times New Roman"/>
              </a:rPr>
              <a:t>language to </a:t>
            </a:r>
            <a:r>
              <a:rPr lang="en-US" sz="2400" u="sng" dirty="0">
                <a:latin typeface="Segoe UI"/>
                <a:ea typeface="Times New Roman" panose="02020603050405020304" pitchFamily="18" charset="0"/>
                <a:cs typeface="Segoe UI"/>
              </a:rPr>
              <a:t>25.020</a:t>
            </a:r>
            <a:r>
              <a:rPr lang="en-US" sz="2400" dirty="0">
                <a:latin typeface="Segoe UI"/>
                <a:ea typeface="Times New Roman" panose="02020603050405020304" pitchFamily="18" charset="0"/>
                <a:cs typeface="Segoe UI"/>
              </a:rPr>
              <a:t> clarifying that the short-term rental use must be clearly subordinate to the primary use of the property, and language to </a:t>
            </a:r>
            <a:r>
              <a:rPr lang="en-US" sz="2400" u="sng" dirty="0">
                <a:latin typeface="Segoe UI"/>
                <a:ea typeface="Times New Roman" panose="02020603050405020304" pitchFamily="18" charset="0"/>
                <a:cs typeface="Segoe UI"/>
              </a:rPr>
              <a:t>Action 13.M.1.h </a:t>
            </a:r>
            <a:r>
              <a:rPr lang="en-US" sz="2400" dirty="0">
                <a:latin typeface="Segoe UI"/>
                <a:ea typeface="Times New Roman" panose="02020603050405020304" pitchFamily="18" charset="0"/>
                <a:cs typeface="Segoe UI"/>
              </a:rPr>
              <a:t>prohibiting rentals on Skyline Drive.</a:t>
            </a:r>
            <a:endParaRPr lang="en-US" sz="1800" dirty="0">
              <a:latin typeface="New York"/>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26B5688-CD9D-38A1-2FAB-DFE7F6641DFD}"/>
              </a:ext>
            </a:extLst>
          </p:cNvPr>
          <p:cNvPicPr>
            <a:picLocks noChangeAspect="1"/>
          </p:cNvPicPr>
          <p:nvPr/>
        </p:nvPicPr>
        <p:blipFill>
          <a:blip r:embed="rId2"/>
          <a:stretch>
            <a:fillRect/>
          </a:stretch>
        </p:blipFill>
        <p:spPr>
          <a:xfrm>
            <a:off x="1079479" y="1996448"/>
            <a:ext cx="10519035" cy="2733292"/>
          </a:xfrm>
          <a:prstGeom prst="rect">
            <a:avLst/>
          </a:prstGeom>
        </p:spPr>
      </p:pic>
      <p:pic>
        <p:nvPicPr>
          <p:cNvPr id="9" name="Picture 8">
            <a:extLst>
              <a:ext uri="{FF2B5EF4-FFF2-40B4-BE49-F238E27FC236}">
                <a16:creationId xmlns:a16="http://schemas.microsoft.com/office/drawing/2014/main" id="{43547EA1-996A-8DCB-43DA-9453C9824A39}"/>
              </a:ext>
            </a:extLst>
          </p:cNvPr>
          <p:cNvPicPr>
            <a:picLocks noChangeAspect="1"/>
          </p:cNvPicPr>
          <p:nvPr/>
        </p:nvPicPr>
        <p:blipFill>
          <a:blip r:embed="rId3"/>
          <a:stretch>
            <a:fillRect/>
          </a:stretch>
        </p:blipFill>
        <p:spPr>
          <a:xfrm>
            <a:off x="1079479" y="4560964"/>
            <a:ext cx="10119880" cy="1604564"/>
          </a:xfrm>
          <a:prstGeom prst="rect">
            <a:avLst/>
          </a:prstGeom>
        </p:spPr>
      </p:pic>
    </p:spTree>
    <p:extLst>
      <p:ext uri="{BB962C8B-B14F-4D97-AF65-F5344CB8AC3E}">
        <p14:creationId xmlns:p14="http://schemas.microsoft.com/office/powerpoint/2010/main" val="340585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E4C6758-126A-07A1-6930-E27ED796F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43" y="2781807"/>
            <a:ext cx="7428830" cy="3433365"/>
          </a:xfrm>
          <a:prstGeom prst="rect">
            <a:avLst/>
          </a:prstGeom>
          <a:ln>
            <a:solidFill>
              <a:schemeClr val="tx1"/>
            </a:solidFill>
          </a:ln>
        </p:spPr>
      </p:pic>
      <p:sp>
        <p:nvSpPr>
          <p:cNvPr id="3" name="Title 1">
            <a:extLst>
              <a:ext uri="{FF2B5EF4-FFF2-40B4-BE49-F238E27FC236}">
                <a16:creationId xmlns:a16="http://schemas.microsoft.com/office/drawing/2014/main" id="{B3801E45-F58C-0CCA-6ABD-F0B76095567F}"/>
              </a:ext>
            </a:extLst>
          </p:cNvPr>
          <p:cNvSpPr txBox="1">
            <a:spLocks/>
          </p:cNvSpPr>
          <p:nvPr/>
        </p:nvSpPr>
        <p:spPr>
          <a:xfrm>
            <a:off x="247127" y="268740"/>
            <a:ext cx="946413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solidFill>
                  <a:schemeClr val="accent3"/>
                </a:solidFill>
              </a:rPr>
              <a:t>COUNTY-WIDE LAND USE POLICIES</a:t>
            </a:r>
            <a:endParaRPr lang="en-US" b="1" dirty="0">
              <a:solidFill>
                <a:schemeClr val="accent3"/>
              </a:solidFill>
            </a:endParaRPr>
          </a:p>
        </p:txBody>
      </p:sp>
      <p:sp>
        <p:nvSpPr>
          <p:cNvPr id="4" name="Content Placeholder 2">
            <a:extLst>
              <a:ext uri="{FF2B5EF4-FFF2-40B4-BE49-F238E27FC236}">
                <a16:creationId xmlns:a16="http://schemas.microsoft.com/office/drawing/2014/main" id="{2FD62655-00D1-CA8B-92EF-B0715AC0DD90}"/>
              </a:ext>
            </a:extLst>
          </p:cNvPr>
          <p:cNvSpPr txBox="1">
            <a:spLocks/>
          </p:cNvSpPr>
          <p:nvPr/>
        </p:nvSpPr>
        <p:spPr>
          <a:xfrm>
            <a:off x="247127" y="1187212"/>
            <a:ext cx="10807430" cy="1064570"/>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spcBef>
                <a:spcPts val="600"/>
              </a:spcBef>
              <a:buFont typeface="Calibri" panose="020F0502020204030204" pitchFamily="34" charset="0"/>
              <a:buAutoNum type="arabicPeriod"/>
            </a:pPr>
            <a:r>
              <a:rPr lang="en-US" dirty="0">
                <a:ea typeface="Times New Roman" panose="02020603050405020304" pitchFamily="18" charset="0"/>
                <a:cs typeface="Times New Roman"/>
              </a:rPr>
              <a:t>Add </a:t>
            </a:r>
            <a:r>
              <a:rPr lang="en-US" dirty="0">
                <a:ea typeface="Times New Roman" panose="02020603050405020304" pitchFamily="18" charset="0"/>
              </a:rPr>
              <a:t>new action </a:t>
            </a:r>
            <a:r>
              <a:rPr lang="en-US" u="sng" dirty="0">
                <a:ea typeface="Times New Roman" panose="02020603050405020304" pitchFamily="18" charset="0"/>
              </a:rPr>
              <a:t>1.A.2.d</a:t>
            </a:r>
            <a:r>
              <a:rPr lang="en-US" dirty="0">
                <a:ea typeface="Times New Roman" panose="02020603050405020304" pitchFamily="18" charset="0"/>
              </a:rPr>
              <a:t> clarifying if fire districts do not provide feedback or will-serve letters for new construction in a timely manner, ministerial permits will be issued in a timely manner in accordance with standard procedures.</a:t>
            </a:r>
          </a:p>
          <a:p>
            <a:pPr marL="342900" indent="-342900">
              <a:spcBef>
                <a:spcPts val="600"/>
              </a:spcBef>
              <a:buFont typeface="Calibri" panose="020F0502020204030204" pitchFamily="34" charset="0"/>
              <a:buAutoNum type="arabicPeriod"/>
            </a:pPr>
            <a:r>
              <a:rPr lang="en-US" dirty="0">
                <a:ea typeface="Times New Roman" panose="02020603050405020304" pitchFamily="18" charset="0"/>
                <a:cs typeface="Times New Roman"/>
              </a:rPr>
              <a:t>Remove Actions related to will-serve letter requirements from Mono Basin, Long Valley, and Tri-Valley area plans: </a:t>
            </a:r>
            <a:r>
              <a:rPr lang="en-US" u="sng" dirty="0">
                <a:ea typeface="Times New Roman" panose="02020603050405020304" pitchFamily="18" charset="0"/>
                <a:cs typeface="Times New Roman"/>
              </a:rPr>
              <a:t>10.F.1.a, 23.A.2.a, 26.A.4.d and 26.C.4.b.</a:t>
            </a:r>
          </a:p>
          <a:p>
            <a:pPr marL="342900" indent="-342900" algn="ctr">
              <a:spcBef>
                <a:spcPts val="600"/>
              </a:spcBef>
              <a:buFont typeface="Calibri" panose="020F0502020204030204" pitchFamily="34" charset="0"/>
              <a:buAutoNum type="arabicPeriod"/>
            </a:pPr>
            <a:endParaRPr lang="en-US" sz="1600" dirty="0">
              <a:ea typeface="Times New Roman" panose="02020603050405020304" pitchFamily="18" charset="0"/>
            </a:endParaRPr>
          </a:p>
        </p:txBody>
      </p:sp>
      <p:pic>
        <p:nvPicPr>
          <p:cNvPr id="6" name="Picture 5">
            <a:extLst>
              <a:ext uri="{FF2B5EF4-FFF2-40B4-BE49-F238E27FC236}">
                <a16:creationId xmlns:a16="http://schemas.microsoft.com/office/drawing/2014/main" id="{3908BD20-3926-57EA-127B-0A30EEDE51DF}"/>
              </a:ext>
            </a:extLst>
          </p:cNvPr>
          <p:cNvPicPr>
            <a:picLocks noChangeAspect="1"/>
          </p:cNvPicPr>
          <p:nvPr/>
        </p:nvPicPr>
        <p:blipFill>
          <a:blip r:embed="rId3"/>
          <a:stretch>
            <a:fillRect/>
          </a:stretch>
        </p:blipFill>
        <p:spPr>
          <a:xfrm>
            <a:off x="1952195" y="2780483"/>
            <a:ext cx="8681278" cy="1297033"/>
          </a:xfrm>
          <a:prstGeom prst="rect">
            <a:avLst/>
          </a:prstGeom>
        </p:spPr>
      </p:pic>
    </p:spTree>
    <p:extLst>
      <p:ext uri="{BB962C8B-B14F-4D97-AF65-F5344CB8AC3E}">
        <p14:creationId xmlns:p14="http://schemas.microsoft.com/office/powerpoint/2010/main" val="2203295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31B0-C825-8EDF-48C4-AF3DBAE921D0}"/>
              </a:ext>
            </a:extLst>
          </p:cNvPr>
          <p:cNvSpPr txBox="1">
            <a:spLocks/>
          </p:cNvSpPr>
          <p:nvPr/>
        </p:nvSpPr>
        <p:spPr>
          <a:xfrm>
            <a:off x="922619" y="653945"/>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t>Recommendation</a:t>
            </a:r>
            <a:endParaRPr lang="en-US" b="1" dirty="0"/>
          </a:p>
        </p:txBody>
      </p:sp>
      <p:sp>
        <p:nvSpPr>
          <p:cNvPr id="3" name="Content Placeholder 2">
            <a:extLst>
              <a:ext uri="{FF2B5EF4-FFF2-40B4-BE49-F238E27FC236}">
                <a16:creationId xmlns:a16="http://schemas.microsoft.com/office/drawing/2014/main" id="{A68A4087-119A-805D-4686-EA34E1E4AB30}"/>
              </a:ext>
            </a:extLst>
          </p:cNvPr>
          <p:cNvSpPr txBox="1">
            <a:spLocks/>
          </p:cNvSpPr>
          <p:nvPr/>
        </p:nvSpPr>
        <p:spPr>
          <a:xfrm>
            <a:off x="830152" y="1650525"/>
            <a:ext cx="1005840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1. Conduct a public hearing on GPA 23-02, and receive any additional public comments; </a:t>
            </a:r>
          </a:p>
          <a:p>
            <a:r>
              <a:rPr lang="en-US" sz="2800" dirty="0"/>
              <a:t>2. Deliberate the project and additional public comments, and make any desired modifications; and </a:t>
            </a:r>
          </a:p>
          <a:p>
            <a:r>
              <a:rPr lang="en-US" sz="2800" dirty="0"/>
              <a:t>3. Following the public hearing and project deliberations, adopt Resolution R23-04 recommending that the Board of Supervisors certify an Addendum to the 2015 General Plan EIR and adopt GPA 23-02. </a:t>
            </a:r>
          </a:p>
          <a:p>
            <a:endParaRPr lang="en-US" dirty="0"/>
          </a:p>
        </p:txBody>
      </p:sp>
    </p:spTree>
    <p:extLst>
      <p:ext uri="{BB962C8B-B14F-4D97-AF65-F5344CB8AC3E}">
        <p14:creationId xmlns:p14="http://schemas.microsoft.com/office/powerpoint/2010/main" val="102323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0609-49F3-E0F6-F1C3-C880F5DD4710}"/>
              </a:ext>
            </a:extLst>
          </p:cNvPr>
          <p:cNvSpPr txBox="1">
            <a:spLocks/>
          </p:cNvSpPr>
          <p:nvPr/>
        </p:nvSpPr>
        <p:spPr>
          <a:xfrm>
            <a:off x="1200184" y="512234"/>
            <a:ext cx="1034542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DEFINITION AND PERMITTED USE REQUIRED BY STATE LAW</a:t>
            </a:r>
          </a:p>
        </p:txBody>
      </p:sp>
      <p:pic>
        <p:nvPicPr>
          <p:cNvPr id="3" name="Content Placeholder 5" descr="SRO DEFINITION">
            <a:extLst>
              <a:ext uri="{FF2B5EF4-FFF2-40B4-BE49-F238E27FC236}">
                <a16:creationId xmlns:a16="http://schemas.microsoft.com/office/drawing/2014/main" id="{BB352EFB-9270-B6B3-5D69-745F8167B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475" y="2048683"/>
            <a:ext cx="9173855" cy="3115110"/>
          </a:xfrm>
          <a:prstGeom prst="rect">
            <a:avLst/>
          </a:prstGeom>
          <a:ln>
            <a:solidFill>
              <a:schemeClr val="tx1"/>
            </a:solidFill>
          </a:ln>
        </p:spPr>
      </p:pic>
    </p:spTree>
    <p:extLst>
      <p:ext uri="{BB962C8B-B14F-4D97-AF65-F5344CB8AC3E}">
        <p14:creationId xmlns:p14="http://schemas.microsoft.com/office/powerpoint/2010/main" val="368379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320A-E73B-7F11-F384-8731BFFCAF4A}"/>
              </a:ext>
            </a:extLst>
          </p:cNvPr>
          <p:cNvSpPr txBox="1">
            <a:spLocks/>
          </p:cNvSpPr>
          <p:nvPr/>
        </p:nvSpPr>
        <p:spPr>
          <a:xfrm>
            <a:off x="919036" y="311770"/>
            <a:ext cx="931345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2 - DEFINITIONS</a:t>
            </a:r>
          </a:p>
        </p:txBody>
      </p:sp>
      <p:sp>
        <p:nvSpPr>
          <p:cNvPr id="3" name="Content Placeholder 2">
            <a:extLst>
              <a:ext uri="{FF2B5EF4-FFF2-40B4-BE49-F238E27FC236}">
                <a16:creationId xmlns:a16="http://schemas.microsoft.com/office/drawing/2014/main" id="{EAFEDDFF-5590-4C8B-00CE-370CD8B16970}"/>
              </a:ext>
            </a:extLst>
          </p:cNvPr>
          <p:cNvSpPr txBox="1">
            <a:spLocks/>
          </p:cNvSpPr>
          <p:nvPr/>
        </p:nvSpPr>
        <p:spPr>
          <a:xfrm>
            <a:off x="-164387" y="1037148"/>
            <a:ext cx="12192000" cy="734477"/>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ctr">
              <a:spcBef>
                <a:spcPts val="600"/>
              </a:spcBef>
              <a:buFont typeface="+mj-lt"/>
              <a:buAutoNum type="arabicPeriod"/>
            </a:pPr>
            <a:r>
              <a:rPr lang="en-US" sz="2400" dirty="0"/>
              <a:t>Add language to </a:t>
            </a:r>
            <a:r>
              <a:rPr lang="en-US" sz="2400" u="sng" dirty="0"/>
              <a:t>02.705</a:t>
            </a:r>
            <a:r>
              <a:rPr lang="en-US" sz="2400" dirty="0"/>
              <a:t> for an explanation of dual, </a:t>
            </a:r>
            <a:r>
              <a:rPr lang="en-US" sz="2400" dirty="0">
                <a:highlight>
                  <a:srgbClr val="FFFF00"/>
                </a:highlight>
              </a:rPr>
              <a:t>split, mixed (MD) </a:t>
            </a:r>
            <a:r>
              <a:rPr lang="en-US" sz="2400" dirty="0"/>
              <a:t>land use designations:</a:t>
            </a:r>
          </a:p>
        </p:txBody>
      </p:sp>
      <p:pic>
        <p:nvPicPr>
          <p:cNvPr id="4" name="Picture 3" descr="Text&#10;&#10;Description automatically generated">
            <a:extLst>
              <a:ext uri="{FF2B5EF4-FFF2-40B4-BE49-F238E27FC236}">
                <a16:creationId xmlns:a16="http://schemas.microsoft.com/office/drawing/2014/main" id="{1066F13A-6709-63D4-3263-FEE33CE2C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230" y="1762527"/>
            <a:ext cx="8449713" cy="3919082"/>
          </a:xfrm>
          <a:prstGeom prst="rect">
            <a:avLst/>
          </a:prstGeom>
          <a:ln>
            <a:solidFill>
              <a:schemeClr val="tx1"/>
            </a:solidFill>
          </a:ln>
        </p:spPr>
      </p:pic>
    </p:spTree>
    <p:extLst>
      <p:ext uri="{BB962C8B-B14F-4D97-AF65-F5344CB8AC3E}">
        <p14:creationId xmlns:p14="http://schemas.microsoft.com/office/powerpoint/2010/main" val="152036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33A4-DAD5-74DF-CDE7-7E964D932801}"/>
              </a:ext>
            </a:extLst>
          </p:cNvPr>
          <p:cNvSpPr txBox="1">
            <a:spLocks/>
          </p:cNvSpPr>
          <p:nvPr/>
        </p:nvSpPr>
        <p:spPr>
          <a:xfrm>
            <a:off x="935495" y="381932"/>
            <a:ext cx="931345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4 - GENERAL</a:t>
            </a:r>
          </a:p>
        </p:txBody>
      </p:sp>
      <p:sp>
        <p:nvSpPr>
          <p:cNvPr id="3" name="Content Placeholder 2">
            <a:extLst>
              <a:ext uri="{FF2B5EF4-FFF2-40B4-BE49-F238E27FC236}">
                <a16:creationId xmlns:a16="http://schemas.microsoft.com/office/drawing/2014/main" id="{29356C16-E870-9C90-28D5-19BADDFD6D13}"/>
              </a:ext>
            </a:extLst>
          </p:cNvPr>
          <p:cNvSpPr txBox="1">
            <a:spLocks/>
          </p:cNvSpPr>
          <p:nvPr/>
        </p:nvSpPr>
        <p:spPr>
          <a:xfrm>
            <a:off x="1078976" y="1259105"/>
            <a:ext cx="9169977" cy="725818"/>
          </a:xfrm>
          <a:prstGeom prst="rect">
            <a:avLst/>
          </a:prstGeom>
        </p:spPr>
        <p:txBody>
          <a:bodyPr vert="horz" lIns="0" tIns="45720" rIns="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spcBef>
                <a:spcPts val="600"/>
              </a:spcBef>
              <a:buFont typeface="+mj-lt"/>
              <a:buAutoNum type="arabicPeriod"/>
            </a:pPr>
            <a:r>
              <a:rPr lang="en-US" sz="2800" dirty="0"/>
              <a:t>Chimneys, vents, similar appurtenances  do not require a Director Review to exceed 35’ in height.</a:t>
            </a:r>
            <a:endParaRPr lang="en-US" dirty="0">
              <a:cs typeface="Calibri" panose="020F0502020204030204"/>
            </a:endParaRPr>
          </a:p>
        </p:txBody>
      </p:sp>
      <p:pic>
        <p:nvPicPr>
          <p:cNvPr id="4" name="Picture 3" descr="Text&#10;&#10;Description automatically generated with medium confidence">
            <a:extLst>
              <a:ext uri="{FF2B5EF4-FFF2-40B4-BE49-F238E27FC236}">
                <a16:creationId xmlns:a16="http://schemas.microsoft.com/office/drawing/2014/main" id="{3D4D7924-2525-1F53-5E97-5D3B82B48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356" y="2001077"/>
            <a:ext cx="9869053" cy="3464775"/>
          </a:xfrm>
          <a:prstGeom prst="rect">
            <a:avLst/>
          </a:prstGeom>
          <a:ln>
            <a:solidFill>
              <a:schemeClr val="tx1"/>
            </a:solidFill>
          </a:ln>
        </p:spPr>
      </p:pic>
    </p:spTree>
    <p:extLst>
      <p:ext uri="{BB962C8B-B14F-4D97-AF65-F5344CB8AC3E}">
        <p14:creationId xmlns:p14="http://schemas.microsoft.com/office/powerpoint/2010/main" val="362702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1162-73DB-FEFF-D878-C9B3FBE41212}"/>
              </a:ext>
            </a:extLst>
          </p:cNvPr>
          <p:cNvSpPr txBox="1">
            <a:spLocks/>
          </p:cNvSpPr>
          <p:nvPr/>
        </p:nvSpPr>
        <p:spPr>
          <a:xfrm>
            <a:off x="742220" y="397094"/>
            <a:ext cx="931345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3"/>
                </a:solidFill>
              </a:rPr>
              <a:t>CHAPTER 4 - GENERAL</a:t>
            </a:r>
          </a:p>
        </p:txBody>
      </p:sp>
      <p:sp>
        <p:nvSpPr>
          <p:cNvPr id="3" name="Content Placeholder 2">
            <a:extLst>
              <a:ext uri="{FF2B5EF4-FFF2-40B4-BE49-F238E27FC236}">
                <a16:creationId xmlns:a16="http://schemas.microsoft.com/office/drawing/2014/main" id="{888CD24A-21E0-2A7D-887F-CA28B1905DF1}"/>
              </a:ext>
            </a:extLst>
          </p:cNvPr>
          <p:cNvSpPr txBox="1">
            <a:spLocks/>
          </p:cNvSpPr>
          <p:nvPr/>
        </p:nvSpPr>
        <p:spPr>
          <a:xfrm>
            <a:off x="875784" y="1122472"/>
            <a:ext cx="10768520" cy="1237935"/>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sz="2400" dirty="0">
                <a:solidFill>
                  <a:srgbClr val="D34817"/>
                </a:solidFill>
                <a:ea typeface="Times New Roman" panose="02020603050405020304" pitchFamily="18" charset="0"/>
                <a:cs typeface="Times New Roman"/>
              </a:rPr>
              <a:t>2.  </a:t>
            </a:r>
            <a:r>
              <a:rPr lang="en-US" sz="2400" dirty="0">
                <a:ea typeface="Times New Roman" panose="02020603050405020304" pitchFamily="18" charset="0"/>
                <a:cs typeface="Times New Roman"/>
              </a:rPr>
              <a:t>Remove note after </a:t>
            </a:r>
            <a:r>
              <a:rPr lang="en-US" sz="2400" u="sng" dirty="0">
                <a:ea typeface="Times New Roman" panose="02020603050405020304" pitchFamily="18" charset="0"/>
                <a:cs typeface="Times New Roman"/>
              </a:rPr>
              <a:t>Table 04.120</a:t>
            </a:r>
            <a:r>
              <a:rPr lang="en-US" sz="2400" dirty="0">
                <a:ea typeface="Times New Roman" panose="02020603050405020304" pitchFamily="18" charset="0"/>
                <a:cs typeface="Times New Roman"/>
              </a:rPr>
              <a:t> requiring 30-foot front, side and rear yards required by State law on all lots greater than one acre, regardless of the land use designation.  Add note subject to CalFire standards, more restrictive of two prevails.</a:t>
            </a:r>
            <a:endParaRPr lang="en-US" sz="2400" dirty="0">
              <a:cs typeface="Times New Roman"/>
            </a:endParaRPr>
          </a:p>
        </p:txBody>
      </p:sp>
      <p:pic>
        <p:nvPicPr>
          <p:cNvPr id="4" name="Picture 3" descr="Table&#10;&#10;Description automatically generated">
            <a:extLst>
              <a:ext uri="{FF2B5EF4-FFF2-40B4-BE49-F238E27FC236}">
                <a16:creationId xmlns:a16="http://schemas.microsoft.com/office/drawing/2014/main" id="{F4DA0A66-D55E-0B92-4200-71B565E5C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944" y="2360407"/>
            <a:ext cx="8251734" cy="3153102"/>
          </a:xfrm>
          <a:prstGeom prst="rect">
            <a:avLst/>
          </a:prstGeom>
          <a:ln>
            <a:solidFill>
              <a:schemeClr val="tx1"/>
            </a:solidFill>
          </a:ln>
        </p:spPr>
      </p:pic>
    </p:spTree>
    <p:extLst>
      <p:ext uri="{BB962C8B-B14F-4D97-AF65-F5344CB8AC3E}">
        <p14:creationId xmlns:p14="http://schemas.microsoft.com/office/powerpoint/2010/main" val="165894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980D-6D7E-4287-7BC0-AF9A6EC86CAD}"/>
              </a:ext>
            </a:extLst>
          </p:cNvPr>
          <p:cNvSpPr txBox="1">
            <a:spLocks/>
          </p:cNvSpPr>
          <p:nvPr/>
        </p:nvSpPr>
        <p:spPr>
          <a:xfrm>
            <a:off x="737685" y="831133"/>
            <a:ext cx="10058400" cy="145075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1200"/>
              </a:spcBef>
              <a:spcAft>
                <a:spcPts val="300"/>
              </a:spcAft>
            </a:pPr>
            <a:r>
              <a:rPr lang="en-US" sz="2400" b="1" dirty="0">
                <a:uFill>
                  <a:solidFill>
                    <a:srgbClr val="808080"/>
                  </a:solidFill>
                </a:uFill>
                <a:latin typeface="Arial" panose="020B0604020202020204" pitchFamily="34" charset="0"/>
                <a:ea typeface="Calibri" panose="020F0502020204030204" pitchFamily="34" charset="0"/>
                <a:cs typeface="Times New Roman" panose="02020603050405020304" pitchFamily="18" charset="0"/>
              </a:rPr>
              <a:t>§ 1276.01. Building and Parcel Siting and Setbacks</a:t>
            </a:r>
            <a:br>
              <a:rPr lang="en-US" sz="2000" b="1" dirty="0">
                <a:uFill>
                  <a:solidFill>
                    <a:srgbClr val="808080"/>
                  </a:solidFill>
                </a:uFill>
                <a:latin typeface="Arial" panose="020B0604020202020204" pitchFamily="34" charset="0"/>
                <a:ea typeface="Calibri" panose="020F0502020204030204" pitchFamily="34" charset="0"/>
                <a:cs typeface="Times New Roman" panose="02020603050405020304" pitchFamily="18" charset="0"/>
              </a:rPr>
            </a:br>
            <a:br>
              <a:rPr lang="en-US" sz="2000" b="1" dirty="0">
                <a:uFill>
                  <a:solidFill>
                    <a:srgbClr val="808080"/>
                  </a:solidFill>
                </a:uFill>
                <a:latin typeface="Arial" panose="020B0604020202020204" pitchFamily="34" charset="0"/>
                <a:ea typeface="Calibri" panose="020F0502020204030204" pitchFamily="34" charset="0"/>
                <a:cs typeface="Times New Roman" panose="02020603050405020304" pitchFamily="18" charset="0"/>
              </a:rPr>
            </a:br>
            <a:r>
              <a:rPr lang="en-US" sz="2400" dirty="0">
                <a:solidFill>
                  <a:srgbClr val="212121"/>
                </a:solidFill>
                <a:latin typeface="Arial" panose="020B0604020202020204" pitchFamily="34" charset="0"/>
                <a:ea typeface="Times New Roman" panose="02020603050405020304" pitchFamily="18" charset="0"/>
                <a:cs typeface="Arial" panose="020B0604020202020204" pitchFamily="34" charset="0"/>
              </a:rPr>
              <a:t>(a) </a:t>
            </a:r>
            <a:r>
              <a:rPr lang="en-US" sz="2400" dirty="0">
                <a:solidFill>
                  <a:srgbClr val="212121"/>
                </a:solidFill>
                <a:highlight>
                  <a:srgbClr val="FFFF00"/>
                </a:highlight>
                <a:latin typeface="Arial" panose="020B0604020202020204" pitchFamily="34" charset="0"/>
                <a:ea typeface="Times New Roman" panose="02020603050405020304" pitchFamily="18" charset="0"/>
                <a:cs typeface="Arial" panose="020B0604020202020204" pitchFamily="34" charset="0"/>
              </a:rPr>
              <a:t>All parcels </a:t>
            </a:r>
            <a:r>
              <a:rPr lang="en-US" sz="2400" dirty="0">
                <a:solidFill>
                  <a:srgbClr val="212121"/>
                </a:solidFill>
                <a:latin typeface="Arial" panose="020B0604020202020204" pitchFamily="34" charset="0"/>
                <a:ea typeface="Times New Roman" panose="02020603050405020304" pitchFamily="18" charset="0"/>
                <a:cs typeface="Arial" panose="020B0604020202020204" pitchFamily="34" charset="0"/>
              </a:rPr>
              <a:t>shall provide a minimum thirty (30) foot setback for all Buildings from all property lines and/or the center of a Road, except as provided for in subsection (b).</a:t>
            </a:r>
            <a:br>
              <a:rPr lang="en-US" sz="2000" dirty="0">
                <a:latin typeface="Arial" panose="020B0604020202020204" pitchFamily="34" charset="0"/>
                <a:ea typeface="Times New Roman" panose="02020603050405020304" pitchFamily="18" charset="0"/>
                <a:cs typeface="Times New Roman" panose="02020603050405020304" pitchFamily="18" charset="0"/>
              </a:rPr>
            </a:b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400" dirty="0">
                <a:solidFill>
                  <a:srgbClr val="212121"/>
                </a:solidFill>
                <a:latin typeface="Arial" panose="020B0604020202020204" pitchFamily="34" charset="0"/>
                <a:ea typeface="Times New Roman" panose="02020603050405020304" pitchFamily="18" charset="0"/>
                <a:cs typeface="Arial" panose="020B0604020202020204" pitchFamily="34" charset="0"/>
              </a:rPr>
              <a:t>(b) A reduction in the minimum setback shall be based upon practical reasons, which may include but are not limited to, </a:t>
            </a:r>
            <a:r>
              <a:rPr lang="en-US" sz="2400" i="1" dirty="0">
                <a:solidFill>
                  <a:srgbClr val="212121"/>
                </a:solidFill>
                <a:latin typeface="Arial" panose="020B0604020202020204" pitchFamily="34" charset="0"/>
                <a:ea typeface="Times New Roman" panose="02020603050405020304" pitchFamily="18" charset="0"/>
                <a:cs typeface="Arial" panose="020B0604020202020204" pitchFamily="34" charset="0"/>
              </a:rPr>
              <a:t>parcel dimensions or size, topographic limitations, Development density requirements or other Development patterns that promote low-carbon emission outcomes; sensitive habitat; or other site constraints , and shall provide for </a:t>
            </a:r>
            <a:r>
              <a:rPr lang="en-US" sz="2400" dirty="0">
                <a:solidFill>
                  <a:srgbClr val="212121"/>
                </a:solidFill>
                <a:latin typeface="Arial" panose="020B0604020202020204" pitchFamily="34" charset="0"/>
                <a:ea typeface="Times New Roman" panose="02020603050405020304" pitchFamily="18" charset="0"/>
                <a:cs typeface="Arial" panose="020B0604020202020204" pitchFamily="34" charset="0"/>
              </a:rPr>
              <a:t>an alternative method to reduce Structure-to-Structure ignition by incorporating features such as, but not limited to:</a:t>
            </a:r>
            <a:br>
              <a:rPr lang="en-US" sz="2000" dirty="0">
                <a:latin typeface="Arial" panose="020B0604020202020204" pitchFamily="34" charset="0"/>
                <a:ea typeface="Times New Roman" panose="02020603050405020304" pitchFamily="18" charset="0"/>
                <a:cs typeface="Times New Roman" panose="02020603050405020304" pitchFamily="18" charset="0"/>
              </a:rPr>
            </a:br>
            <a:br>
              <a:rPr lang="en-US" sz="2000" dirty="0">
                <a:latin typeface="Arial" panose="020B0604020202020204" pitchFamily="34" charset="0"/>
                <a:ea typeface="Times New Roman" panose="02020603050405020304" pitchFamily="18" charset="0"/>
                <a:cs typeface="Times New Roman" panose="02020603050405020304" pitchFamily="18" charset="0"/>
              </a:rPr>
            </a:br>
            <a:endParaRPr lang="en-US" sz="2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59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10A0-4D75-F90E-6BD9-7029CE40545C}"/>
              </a:ext>
            </a:extLst>
          </p:cNvPr>
          <p:cNvSpPr txBox="1">
            <a:spLocks/>
          </p:cNvSpPr>
          <p:nvPr/>
        </p:nvSpPr>
        <p:spPr>
          <a:xfrm>
            <a:off x="758234" y="831133"/>
            <a:ext cx="10058400" cy="145075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80000"/>
              </a:lnSpc>
              <a:spcBef>
                <a:spcPts val="1200"/>
              </a:spcBef>
              <a:spcAft>
                <a:spcPts val="300"/>
              </a:spcAft>
            </a:pPr>
            <a:r>
              <a:rPr lang="en-US" sz="2400" b="1">
                <a:uFill>
                  <a:solidFill>
                    <a:srgbClr val="808080"/>
                  </a:solidFill>
                </a:uFill>
                <a:latin typeface="Arial" panose="020B0604020202020204" pitchFamily="34" charset="0"/>
                <a:ea typeface="Calibri" panose="020F0502020204030204" pitchFamily="34" charset="0"/>
                <a:cs typeface="Times New Roman" panose="02020603050405020304" pitchFamily="18" charset="0"/>
              </a:rPr>
              <a:t>§ 1276.01. Building and Parcel Siting and Setbacks</a:t>
            </a:r>
            <a:br>
              <a:rPr lang="en-US" sz="2400" b="1">
                <a:uFill>
                  <a:solidFill>
                    <a:srgbClr val="808080"/>
                  </a:solidFill>
                </a:uFill>
                <a:latin typeface="Arial" panose="020B0604020202020204" pitchFamily="34" charset="0"/>
                <a:ea typeface="Calibri" panose="020F0502020204030204" pitchFamily="34" charset="0"/>
                <a:cs typeface="Times New Roman" panose="02020603050405020304" pitchFamily="18" charset="0"/>
              </a:rPr>
            </a:br>
            <a:br>
              <a:rPr lang="en-US" sz="2400">
                <a:latin typeface="Arial" panose="020B0604020202020204" pitchFamily="34" charset="0"/>
                <a:ea typeface="Times New Roman" panose="02020603050405020304" pitchFamily="18" charset="0"/>
                <a:cs typeface="Times New Roman" panose="02020603050405020304" pitchFamily="18" charset="0"/>
              </a:rPr>
            </a:br>
            <a:r>
              <a:rPr lang="en-US" sz="2400">
                <a:solidFill>
                  <a:srgbClr val="212121"/>
                </a:solidFill>
                <a:latin typeface="Arial" panose="020B0604020202020204" pitchFamily="34" charset="0"/>
                <a:ea typeface="Times New Roman" panose="02020603050405020304" pitchFamily="18" charset="0"/>
                <a:cs typeface="Arial" panose="020B0604020202020204" pitchFamily="34" charset="0"/>
              </a:rPr>
              <a:t>(1) non-combustible block walls or fences; or</a:t>
            </a:r>
            <a:br>
              <a:rPr lang="en-US" sz="2400">
                <a:latin typeface="Arial" panose="020B0604020202020204" pitchFamily="34" charset="0"/>
                <a:ea typeface="Times New Roman" panose="02020603050405020304" pitchFamily="18" charset="0"/>
                <a:cs typeface="Times New Roman" panose="02020603050405020304" pitchFamily="18" charset="0"/>
              </a:rPr>
            </a:br>
            <a:br>
              <a:rPr lang="en-US" sz="2400">
                <a:latin typeface="Arial" panose="020B0604020202020204" pitchFamily="34" charset="0"/>
                <a:ea typeface="Times New Roman" panose="02020603050405020304" pitchFamily="18" charset="0"/>
                <a:cs typeface="Times New Roman" panose="02020603050405020304" pitchFamily="18" charset="0"/>
              </a:rPr>
            </a:br>
            <a:r>
              <a:rPr lang="en-US" sz="2400">
                <a:solidFill>
                  <a:srgbClr val="212121"/>
                </a:solidFill>
                <a:latin typeface="Arial" panose="020B0604020202020204" pitchFamily="34" charset="0"/>
                <a:ea typeface="Times New Roman" panose="02020603050405020304" pitchFamily="18" charset="0"/>
                <a:cs typeface="Arial" panose="020B0604020202020204" pitchFamily="34" charset="0"/>
              </a:rPr>
              <a:t>(2) non-combustible material extending five (5) feet horizontally from the furthest extent of the Building; or</a:t>
            </a:r>
            <a:br>
              <a:rPr lang="en-US" sz="2400">
                <a:latin typeface="Arial" panose="020B0604020202020204" pitchFamily="34" charset="0"/>
                <a:ea typeface="Times New Roman" panose="02020603050405020304" pitchFamily="18" charset="0"/>
                <a:cs typeface="Times New Roman" panose="02020603050405020304" pitchFamily="18" charset="0"/>
              </a:rPr>
            </a:br>
            <a:br>
              <a:rPr lang="en-US" sz="2400">
                <a:latin typeface="Arial" panose="020B0604020202020204" pitchFamily="34" charset="0"/>
                <a:ea typeface="Times New Roman" panose="02020603050405020304" pitchFamily="18" charset="0"/>
                <a:cs typeface="Times New Roman" panose="02020603050405020304" pitchFamily="18" charset="0"/>
              </a:rPr>
            </a:br>
            <a:r>
              <a:rPr lang="en-US" sz="2400">
                <a:solidFill>
                  <a:srgbClr val="212121"/>
                </a:solidFill>
                <a:latin typeface="Arial" panose="020B0604020202020204" pitchFamily="34" charset="0"/>
                <a:ea typeface="Times New Roman" panose="02020603050405020304" pitchFamily="18" charset="0"/>
                <a:cs typeface="Arial" panose="020B0604020202020204" pitchFamily="34" charset="0"/>
              </a:rPr>
              <a:t>(3) hardscape landscaping; or</a:t>
            </a:r>
            <a:br>
              <a:rPr lang="en-US" sz="2400">
                <a:latin typeface="Arial" panose="020B0604020202020204" pitchFamily="34" charset="0"/>
                <a:ea typeface="Times New Roman" panose="02020603050405020304" pitchFamily="18" charset="0"/>
                <a:cs typeface="Times New Roman" panose="02020603050405020304" pitchFamily="18" charset="0"/>
              </a:rPr>
            </a:br>
            <a:br>
              <a:rPr lang="en-US" sz="2400">
                <a:latin typeface="Arial" panose="020B0604020202020204" pitchFamily="34" charset="0"/>
                <a:ea typeface="Times New Roman" panose="02020603050405020304" pitchFamily="18" charset="0"/>
                <a:cs typeface="Times New Roman" panose="02020603050405020304" pitchFamily="18" charset="0"/>
              </a:rPr>
            </a:br>
            <a:r>
              <a:rPr lang="en-US" sz="2400">
                <a:solidFill>
                  <a:srgbClr val="212121"/>
                </a:solidFill>
                <a:latin typeface="Arial" panose="020B0604020202020204" pitchFamily="34" charset="0"/>
                <a:ea typeface="Times New Roman" panose="02020603050405020304" pitchFamily="18" charset="0"/>
                <a:cs typeface="Arial" panose="020B0604020202020204" pitchFamily="34" charset="0"/>
              </a:rPr>
              <a:t>(4) a reduction of exposed windows on the side of the Structure with a less than thirty (30) foot setback; or</a:t>
            </a:r>
            <a:br>
              <a:rPr lang="en-US" sz="2400">
                <a:latin typeface="Arial" panose="020B0604020202020204" pitchFamily="34" charset="0"/>
                <a:ea typeface="Times New Roman" panose="02020603050405020304" pitchFamily="18" charset="0"/>
                <a:cs typeface="Times New Roman" panose="02020603050405020304" pitchFamily="18" charset="0"/>
              </a:rPr>
            </a:br>
            <a:br>
              <a:rPr lang="en-US" sz="2400">
                <a:latin typeface="Arial" panose="020B0604020202020204" pitchFamily="34" charset="0"/>
                <a:ea typeface="Times New Roman" panose="02020603050405020304" pitchFamily="18" charset="0"/>
                <a:cs typeface="Times New Roman" panose="02020603050405020304" pitchFamily="18" charset="0"/>
              </a:rPr>
            </a:br>
            <a:r>
              <a:rPr lang="en-US" sz="2400">
                <a:solidFill>
                  <a:srgbClr val="212121"/>
                </a:solidFill>
                <a:latin typeface="Arial" panose="020B0604020202020204" pitchFamily="34" charset="0"/>
                <a:ea typeface="Times New Roman" panose="02020603050405020304" pitchFamily="18" charset="0"/>
                <a:cs typeface="Arial" panose="020B0604020202020204" pitchFamily="34" charset="0"/>
              </a:rPr>
              <a:t>(5) </a:t>
            </a:r>
            <a:r>
              <a:rPr lang="en-US" sz="2400">
                <a:solidFill>
                  <a:srgbClr val="212121"/>
                </a:solidFill>
                <a:highlight>
                  <a:srgbClr val="FFFF00"/>
                </a:highlight>
                <a:latin typeface="Arial" panose="020B0604020202020204" pitchFamily="34" charset="0"/>
                <a:ea typeface="Times New Roman" panose="02020603050405020304" pitchFamily="18" charset="0"/>
                <a:cs typeface="Arial" panose="020B0604020202020204" pitchFamily="34" charset="0"/>
              </a:rPr>
              <a:t>the most protective requirements in the California Building Code</a:t>
            </a:r>
            <a:r>
              <a:rPr lang="en-US" sz="2400">
                <a:solidFill>
                  <a:srgbClr val="212121"/>
                </a:solidFill>
                <a:latin typeface="Arial" panose="020B0604020202020204" pitchFamily="34" charset="0"/>
                <a:ea typeface="Times New Roman" panose="02020603050405020304" pitchFamily="18" charset="0"/>
                <a:cs typeface="Arial" panose="020B0604020202020204" pitchFamily="34" charset="0"/>
              </a:rPr>
              <a:t>, California Code of Regulations Title 24, Part 2, Chapter 7A, as required by the Local Jurisdiction.</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45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0B89-67E2-0CAA-F99C-8619F7ECFEA4}"/>
              </a:ext>
            </a:extLst>
          </p:cNvPr>
          <p:cNvSpPr txBox="1">
            <a:spLocks/>
          </p:cNvSpPr>
          <p:nvPr/>
        </p:nvSpPr>
        <p:spPr>
          <a:xfrm>
            <a:off x="555351" y="414511"/>
            <a:ext cx="9313458"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solidFill>
                  <a:schemeClr val="accent3"/>
                </a:solidFill>
              </a:rPr>
              <a:t>CHAPTER 4 - GENERAL</a:t>
            </a:r>
            <a:endParaRPr lang="en-US" b="1" dirty="0">
              <a:solidFill>
                <a:schemeClr val="accent3"/>
              </a:solidFill>
            </a:endParaRPr>
          </a:p>
        </p:txBody>
      </p:sp>
      <p:sp>
        <p:nvSpPr>
          <p:cNvPr id="3" name="Content Placeholder 2">
            <a:extLst>
              <a:ext uri="{FF2B5EF4-FFF2-40B4-BE49-F238E27FC236}">
                <a16:creationId xmlns:a16="http://schemas.microsoft.com/office/drawing/2014/main" id="{33C66F02-3409-B34A-4F87-42FE25B69DFC}"/>
              </a:ext>
            </a:extLst>
          </p:cNvPr>
          <p:cNvSpPr txBox="1">
            <a:spLocks/>
          </p:cNvSpPr>
          <p:nvPr/>
        </p:nvSpPr>
        <p:spPr>
          <a:xfrm>
            <a:off x="555351" y="1139889"/>
            <a:ext cx="9508886" cy="123793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sz="2800" dirty="0">
                <a:solidFill>
                  <a:srgbClr val="D34817"/>
                </a:solidFill>
                <a:ea typeface="Times New Roman" panose="02020603050405020304" pitchFamily="18" charset="0"/>
                <a:cs typeface="Times New Roman" panose="02020603050405020304" pitchFamily="18" charset="0"/>
              </a:rPr>
              <a:t>3.  </a:t>
            </a:r>
            <a:r>
              <a:rPr lang="en-US" sz="2800" dirty="0">
                <a:ea typeface="Times New Roman" panose="02020603050405020304" pitchFamily="18" charset="0"/>
                <a:cs typeface="Times New Roman" panose="02020603050405020304" pitchFamily="18" charset="0"/>
              </a:rPr>
              <a:t>Revise Guesthouse language to clarify that Guesthouse shall not be used as a rental unit.</a:t>
            </a:r>
          </a:p>
          <a:p>
            <a:pPr marL="0" indent="0" algn="ctr">
              <a:spcBef>
                <a:spcPts val="600"/>
              </a:spcBef>
              <a:buFont typeface="Calibri" panose="020F0502020204030204" pitchFamily="34" charset="0"/>
              <a:buNone/>
            </a:pPr>
            <a:endParaRPr lang="en-US" sz="2800" dirty="0"/>
          </a:p>
        </p:txBody>
      </p:sp>
      <p:pic>
        <p:nvPicPr>
          <p:cNvPr id="4" name="Picture 3" descr="Graphical user interface, text&#10;&#10;Description automatically generated">
            <a:extLst>
              <a:ext uri="{FF2B5EF4-FFF2-40B4-BE49-F238E27FC236}">
                <a16:creationId xmlns:a16="http://schemas.microsoft.com/office/drawing/2014/main" id="{5ABD59CB-5D0B-03F3-09EF-437A4A254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14" y="2548260"/>
            <a:ext cx="10032339" cy="1761480"/>
          </a:xfrm>
          <a:prstGeom prst="rect">
            <a:avLst/>
          </a:prstGeom>
          <a:ln>
            <a:solidFill>
              <a:schemeClr val="tx1"/>
            </a:solidFill>
          </a:ln>
        </p:spPr>
      </p:pic>
    </p:spTree>
    <p:extLst>
      <p:ext uri="{BB962C8B-B14F-4D97-AF65-F5344CB8AC3E}">
        <p14:creationId xmlns:p14="http://schemas.microsoft.com/office/powerpoint/2010/main" val="59294953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6A4187AE7034BA08C16789CBB0582" ma:contentTypeVersion="12" ma:contentTypeDescription="Create a new document." ma:contentTypeScope="" ma:versionID="c0adedeee7548faec81b78aa02ec9fc8">
  <xsd:schema xmlns:xsd="http://www.w3.org/2001/XMLSchema" xmlns:xs="http://www.w3.org/2001/XMLSchema" xmlns:p="http://schemas.microsoft.com/office/2006/metadata/properties" xmlns:ns2="a5e947fa-e9de-4e20-9dc3-8ff936a890b4" xmlns:ns3="c62896f0-2fc7-430d-b36a-19fa00e6079f" targetNamespace="http://schemas.microsoft.com/office/2006/metadata/properties" ma:root="true" ma:fieldsID="3bece3aae7992e209efc9d2dd76da1ac" ns2:_="" ns3:_="">
    <xsd:import namespace="a5e947fa-e9de-4e20-9dc3-8ff936a890b4"/>
    <xsd:import namespace="c62896f0-2fc7-430d-b36a-19fa00e607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947fa-e9de-4e20-9dc3-8ff936a89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564444-4256-4d2b-9f9e-dfa6a9e9503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2896f0-2fc7-430d-b36a-19fa00e607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da3f17-7ee2-40cc-874b-597475ab4f94}" ma:internalName="TaxCatchAll" ma:showField="CatchAllData" ma:web="c62896f0-2fc7-430d-b36a-19fa00e60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2896f0-2fc7-430d-b36a-19fa00e6079f" xsi:nil="true"/>
    <lcf76f155ced4ddcb4097134ff3c332f xmlns="a5e947fa-e9de-4e20-9dc3-8ff936a890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58D954-BC8F-48C8-B90E-64E8DE8642A5}"/>
</file>

<file path=customXml/itemProps2.xml><?xml version="1.0" encoding="utf-8"?>
<ds:datastoreItem xmlns:ds="http://schemas.openxmlformats.org/officeDocument/2006/customXml" ds:itemID="{11F62EC0-F283-4568-973E-8F5DE61CA798}">
  <ds:schemaRefs>
    <ds:schemaRef ds:uri="http://schemas.microsoft.com/sharepoint/v3/contenttype/forms"/>
  </ds:schemaRefs>
</ds:datastoreItem>
</file>

<file path=customXml/itemProps3.xml><?xml version="1.0" encoding="utf-8"?>
<ds:datastoreItem xmlns:ds="http://schemas.openxmlformats.org/officeDocument/2006/customXml" ds:itemID="{0FDBC7FC-3ECB-417F-8F87-48A01122E05E}">
  <ds:schemaRefs>
    <ds:schemaRef ds:uri="00cc166f-5b81-452c-83bb-abb4dade4143"/>
    <ds:schemaRef ds:uri="c62896f0-2fc7-430d-b36a-19fa00e607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218</TotalTime>
  <Words>876</Words>
  <Application>Microsoft Office PowerPoint</Application>
  <PresentationFormat>Widescreen</PresentationFormat>
  <Paragraphs>46</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New York</vt:lpstr>
      <vt:lpstr>Segoe UI</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GPA 19-04: Cleanup</dc:title>
  <dc:creator>rmakoske@mono.ca.gov</dc:creator>
  <cp:lastModifiedBy>Brent Calloway</cp:lastModifiedBy>
  <cp:revision>21</cp:revision>
  <dcterms:created xsi:type="dcterms:W3CDTF">2019-11-20T03:28:18Z</dcterms:created>
  <dcterms:modified xsi:type="dcterms:W3CDTF">2023-05-17T21:16:17Z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0x0101003336A4187AE7034BA08C16789CBB0582</vt:lpwstr>
  </property>
  <property fmtid="{D5CDD505-2E9C-101B-9397-08002B2CF9AE}" pid="3" name="Order">
    <vt:r8>321400</vt:r8>
  </property>
  <property fmtid="{D5CDD505-2E9C-101B-9397-08002B2CF9AE}" pid="4" name="MediaServiceImageTags">
    <vt:lpwstr/>
  </property>
</Properties>
</file>